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8" r:id="rId3"/>
    <p:sldId id="267" r:id="rId4"/>
    <p:sldId id="258" r:id="rId5"/>
    <p:sldId id="259" r:id="rId6"/>
    <p:sldId id="280" r:id="rId7"/>
    <p:sldId id="277" r:id="rId8"/>
    <p:sldId id="281" r:id="rId9"/>
    <p:sldId id="278" r:id="rId10"/>
    <p:sldId id="279" r:id="rId11"/>
    <p:sldId id="282" r:id="rId12"/>
    <p:sldId id="276" r:id="rId13"/>
    <p:sldId id="27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A1C012-8297-4361-ACE8-A2509FB18911}"/>
              </a:ext>
            </a:extLst>
          </p:cNvPr>
          <p:cNvSpPr/>
          <p:nvPr/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EC2572-8518-46FF-8F60-FE2963DF4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120" y="640080"/>
            <a:ext cx="10268712" cy="3227832"/>
          </a:xfrm>
        </p:spPr>
        <p:txBody>
          <a:bodyPr anchor="b">
            <a:normAutofit/>
          </a:bodyPr>
          <a:lstStyle>
            <a:lvl1pPr algn="ctr">
              <a:defRPr sz="88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A0C76A-7715-48A4-8CF5-14BBF61962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0120" y="4526280"/>
            <a:ext cx="10268712" cy="1508760"/>
          </a:xfrm>
        </p:spPr>
        <p:txBody>
          <a:bodyPr>
            <a:norm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2D4EF84-F7DF-49C5-9285-301284AD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dirty="0"/>
              <a:pPr algn="r"/>
              <a:t>3/3/26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1266E04-79AF-49EF-86BC-DB29D304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0DF5B53-9A9A-46CE-A910-25ADA5875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dirty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438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327B9-64C6-4AFE-8E67-F60CD17A8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92656D-F600-4D76-8A0F-BDBE78759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A13412-4939-4879-B91F-BB5B029B6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dirty="0"/>
              <a:pPr algn="r"/>
              <a:t>3/3/26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237DB9-DE7D-4687-82D7-612600F06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19356-0444-4C23-82D3-E2FDE28D3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dirty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40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EB51B7C-D548-4AB7-90A4-C196105E6D56}"/>
              </a:ext>
            </a:extLst>
          </p:cNvPr>
          <p:cNvSpPr/>
          <p:nvPr/>
        </p:nvSpPr>
        <p:spPr>
          <a:xfrm>
            <a:off x="7108274" y="0"/>
            <a:ext cx="508372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DC521B-8B54-4843-9FF4-B2C30FA004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51740" y="643467"/>
            <a:ext cx="3477092" cy="5533495"/>
          </a:xfrm>
        </p:spPr>
        <p:txBody>
          <a:bodyPr vert="eaVert" tIns="91440" bIns="9144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0E3F10-9E27-41E6-A965-4243E37BE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60120" y="643467"/>
            <a:ext cx="5504687" cy="5533496"/>
          </a:xfrm>
        </p:spPr>
        <p:txBody>
          <a:bodyPr vert="eaVert" tIns="91440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41D62D-51A0-4AD7-8027-BF548FB6AA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7898" y="6356350"/>
            <a:ext cx="25227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dirty="0"/>
              <a:pPr algn="r"/>
              <a:t>3/3/26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857492-A701-44A1-B1D5-7B2C8CD06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D2E8AE-F1AA-4D19-A434-102501D3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dirty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487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80910-921F-4143-AB01-0F0AFC290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182FC-5A0B-4C24-A6ED-990ED5BA9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6172F4-3DB0-4AE3-8926-081B78034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dirty="0"/>
              <a:pPr algn="r"/>
              <a:t>3/3/26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F1358-C731-465B-BCB1-2CCBFD6EC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59536-57D3-4C8A-A207-568465A32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dirty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829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81E0804-8E9E-4C6E-B18D-44FE715B239E}"/>
              </a:ext>
            </a:extLst>
          </p:cNvPr>
          <p:cNvSpPr/>
          <p:nvPr/>
        </p:nvSpPr>
        <p:spPr>
          <a:xfrm>
            <a:off x="0" y="0"/>
            <a:ext cx="12192000" cy="42249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278AA1-17A5-44BF-8791-EACDA31F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768096"/>
            <a:ext cx="10268712" cy="3136392"/>
          </a:xfrm>
        </p:spPr>
        <p:txBody>
          <a:bodyPr anchor="b">
            <a:normAutofit/>
          </a:bodyPr>
          <a:lstStyle>
            <a:lvl1pPr>
              <a:defRPr sz="7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203A5-DA79-4778-AB85-150365748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4544568"/>
            <a:ext cx="10268712" cy="1545336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E3B1B5E-0912-44AE-BAED-70B980E5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dirty="0"/>
              <a:pPr algn="r"/>
              <a:t>3/3/26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46C82F1-A7B2-4F03-A26B-59D79BF5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1DC1ABC-47A9-477B-A29D-F6690EE6B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dirty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282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5F398-F05F-4793-9FA5-5B817EB95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7F1CD-2CD4-4BBB-AB36-73A20B1A8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0120" y="2587752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7BBE02-B884-4CCC-9CBD-13B792BBA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2992" y="2583371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7FBE509-AA68-4D63-A589-AD5DE7FFF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dirty="0"/>
              <a:pPr algn="r"/>
              <a:t>3/3/26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C1A4D52-57E4-4F45-BC2C-9FD73E9CE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76AD5E1-358D-4236-85AE-74713259E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dirty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17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7D32C-166A-4FBE-B24D-C25769095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1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EC567-F249-462A-B71A-9C40D50E2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0120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B7D2C6-69D1-4DE4-BF68-5FB0623DB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9944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367CC7-ED09-4F8D-A39A-C5969D33B9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9944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F92A44F-DE98-4FB5-B474-5DCCDD267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dirty="0"/>
              <a:pPr algn="r"/>
              <a:t>3/3/26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CC79DA-A9E4-4E93-93F1-81907A901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04DFE57-AA80-4ED8-AD77-35CC56F3F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dirty="0"/>
              <a:pPr algn="l"/>
              <a:t>‹#›</a:t>
            </a:fld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FB62259C-ADDF-4293-AD3B-AB2E04A74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7216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C7BA0-DC57-452F-85B7-C979AA690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1C53797-8D72-4774-AC93-EB9FDD650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dirty="0"/>
              <a:pPr algn="r"/>
              <a:t>3/3/26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E945AB7-1A32-4516-ABF9-B40958AE2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2923C3-1D67-4089-A6B1-9A10315E8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dirty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505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A8DC1-14F6-453B-A724-D6493F063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dirty="0"/>
              <a:pPr algn="r"/>
              <a:t>3/3/26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63FF0-1A91-4698-B12A-112D05373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66D53-44B3-4F04-93FD-9756A601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dirty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860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3A0FE-F7E3-433E-9A29-D778690D2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591850"/>
            <a:ext cx="6045644" cy="3593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4B15D-55F5-4208-AF40-41CAFEB56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0120" y="2591850"/>
            <a:ext cx="3811905" cy="3277137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8A46CE7-2F0F-4C85-B633-B9FCB8347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dirty="0"/>
              <a:pPr algn="r"/>
              <a:t>3/3/26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0900919-3A73-4918-9D97-8DBE7ABB7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8BC1001-E44E-4A9A-9E60-2E319A844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dirty="0"/>
              <a:pPr algn="l"/>
              <a:t>‹#›</a:t>
            </a:fld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125AC31-022C-40AA-B65C-C9AC48395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3891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97A575-703F-410E-9A84-F9B578FEAE80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0" y="2267712"/>
            <a:ext cx="6571469" cy="4590288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8B509-934D-400A-A922-45B61AC6E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5971" y="2587752"/>
            <a:ext cx="3992856" cy="3593592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9813C51-6954-4F3A-A043-D1BCC8B5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dirty="0"/>
              <a:pPr algn="r"/>
              <a:t>3/3/26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0AC32FB-49A3-40E4-9D24-177597043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C93F5E6-DAE6-447B-8038-5F4C9A799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dirty="0"/>
              <a:pPr algn="l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FF97FB-514D-4FE8-A9A4-E9A111A5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47227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D153959-30FA-4987-A094-7243641F474B}"/>
              </a:ext>
            </a:extLst>
          </p:cNvPr>
          <p:cNvSpPr/>
          <p:nvPr/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216229-A6DB-436A-B327-667E80F0A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317814"/>
            <a:ext cx="10268712" cy="1700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2B351D-270D-480D-8AF5-6A213ED2B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2587752"/>
            <a:ext cx="10268712" cy="3593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B0E73-3310-4A8F-BB4A-7A6A99121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3720" y="6356350"/>
            <a:ext cx="3236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just">
              <a:defRPr sz="1200" spc="50" baseline="0">
                <a:solidFill>
                  <a:schemeClr val="tx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dirty="0"/>
              <a:pPr algn="r"/>
              <a:t>3/3/26</a:t>
            </a:fld>
            <a:endParaRPr lang="en-US" spc="5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1C4C0-515B-4404-A780-C31E7DFE54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0120" y="6356350"/>
            <a:ext cx="5504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spc="50" baseline="0">
                <a:solidFill>
                  <a:schemeClr val="tx1"/>
                </a:solidFill>
              </a:defRPr>
            </a:lvl1pPr>
          </a:lstStyle>
          <a:p>
            <a:endParaRPr lang="en-US" spc="5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C30C7-F013-428C-A6F7-A8CCCD14C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96144" y="6356350"/>
            <a:ext cx="932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fld id="{F97E8200-1950-409B-82E7-99938E7AE355}" type="slidenum">
              <a:rPr lang="en-US" dirty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16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600" kern="1200" cap="all" spc="12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1000"/>
        </a:lnSpc>
        <a:spcBef>
          <a:spcPts val="700"/>
        </a:spcBef>
        <a:spcAft>
          <a:spcPts val="700"/>
        </a:spcAft>
        <a:buFont typeface="Arial" panose="020B0604020202020204" pitchFamily="34" charset="0"/>
        <a:buNone/>
        <a:defRPr sz="2600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2300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9436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14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chatgpt:/generic-entity?number=1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640080"/>
            <a:ext cx="10268712" cy="2377909"/>
          </a:xfrm>
        </p:spPr>
        <p:txBody>
          <a:bodyPr/>
          <a:lstStyle/>
          <a:p>
            <a:r>
              <a:rPr lang="en-US">
                <a:solidFill>
                  <a:srgbClr val="000000"/>
                </a:solidFill>
                <a:latin typeface="Franklin Gothic Demi Cond"/>
              </a:rPr>
              <a:t>6-Axis Robotic Arm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Taking Jobs, One Arm at A Time 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BA47333-5D2C-5CE2-0C1A-27A2040C56C9}"/>
              </a:ext>
            </a:extLst>
          </p:cNvPr>
          <p:cNvSpPr txBox="1">
            <a:spLocks/>
          </p:cNvSpPr>
          <p:nvPr/>
        </p:nvSpPr>
        <p:spPr>
          <a:xfrm>
            <a:off x="963448" y="2874404"/>
            <a:ext cx="10268712" cy="5540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1000"/>
              </a:lnSpc>
              <a:spcBef>
                <a:spcPts val="700"/>
              </a:spcBef>
              <a:spcAft>
                <a:spcPts val="700"/>
              </a:spcAft>
              <a:buFont typeface="Arial" panose="020B0604020202020204" pitchFamily="34" charset="0"/>
              <a:buNone/>
              <a:defRPr sz="3600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ClrTx/>
              <a:buFont typeface="Wingdings" panose="05000000000000000000" pitchFamily="2" charset="2"/>
              <a:buNone/>
              <a:defRPr sz="20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b="1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ClrTx/>
              <a:buFont typeface="Wingdings" panose="05000000000000000000" pitchFamily="2" charset="2"/>
              <a:buNone/>
              <a:defRPr sz="1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1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solidFill>
                  <a:schemeClr val="accent1"/>
                </a:solidFill>
              </a:rPr>
              <a:t>McMaster BTech Capstone 2026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A587E-E2C3-ACC6-616A-CA5BFF680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B1127-560D-A903-407F-D844D8A1E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75" y="309055"/>
            <a:ext cx="10268712" cy="17007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/>
              <a:t>Mechanical Alternatives</a:t>
            </a:r>
            <a:r>
              <a:rPr lang="en-US" sz="4800" dirty="0"/>
              <a:t> </a:t>
            </a:r>
            <a:r>
              <a:rPr lang="en-CA" sz="4800" dirty="0"/>
              <a:t> </a:t>
            </a:r>
            <a:endParaRPr lang="en-US" sz="4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A34726-554D-869F-1E67-0715583565D7}"/>
              </a:ext>
            </a:extLst>
          </p:cNvPr>
          <p:cNvSpPr/>
          <p:nvPr/>
        </p:nvSpPr>
        <p:spPr>
          <a:xfrm>
            <a:off x="0" y="1103585"/>
            <a:ext cx="8942551" cy="52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773098-6EC2-ABE5-105F-2580A58FC589}"/>
              </a:ext>
            </a:extLst>
          </p:cNvPr>
          <p:cNvSpPr/>
          <p:nvPr/>
        </p:nvSpPr>
        <p:spPr>
          <a:xfrm>
            <a:off x="0" y="1156136"/>
            <a:ext cx="12191999" cy="1182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0E7BDC-893D-1822-7598-0D62A2B54B79}"/>
              </a:ext>
            </a:extLst>
          </p:cNvPr>
          <p:cNvSpPr/>
          <p:nvPr/>
        </p:nvSpPr>
        <p:spPr>
          <a:xfrm>
            <a:off x="3249447" y="6805447"/>
            <a:ext cx="8942551" cy="52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B4663-FCB6-BA97-E067-781EFC72F0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74476" y="2380685"/>
            <a:ext cx="7014253" cy="209586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1000"/>
              </a:lnSpc>
            </a:pPr>
            <a:endParaRPr lang="en-CA" sz="1600" dirty="0">
              <a:highlight>
                <a:srgbClr val="FFFFFF"/>
              </a:highlight>
            </a:endParaRPr>
          </a:p>
          <a:p>
            <a:pPr>
              <a:lnSpc>
                <a:spcPct val="91000"/>
              </a:lnSpc>
            </a:pPr>
            <a:endParaRPr lang="en-US" sz="2000">
              <a:highlight>
                <a:srgbClr val="FFFFFF"/>
              </a:highlight>
            </a:endParaRPr>
          </a:p>
        </p:txBody>
      </p:sp>
      <p:pic>
        <p:nvPicPr>
          <p:cNvPr id="5" name="Picture 4" descr="A white machine with a blue background&#10;&#10;AI-generated content may be incorrect.">
            <a:extLst>
              <a:ext uri="{FF2B5EF4-FFF2-40B4-BE49-F238E27FC236}">
                <a16:creationId xmlns:a16="http://schemas.microsoft.com/office/drawing/2014/main" id="{4E79B19E-579A-A892-6546-0FD11446C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2203" y="4467226"/>
            <a:ext cx="1887028" cy="1891700"/>
          </a:xfrm>
          <a:prstGeom prst="rect">
            <a:avLst/>
          </a:prstGeom>
        </p:spPr>
      </p:pic>
      <p:pic>
        <p:nvPicPr>
          <p:cNvPr id="10" name="Picture 9" descr="A close up of a machine&#10;&#10;AI-generated content may be incorrect.">
            <a:extLst>
              <a:ext uri="{FF2B5EF4-FFF2-40B4-BE49-F238E27FC236}">
                <a16:creationId xmlns:a16="http://schemas.microsoft.com/office/drawing/2014/main" id="{5DDB3AF8-8033-7116-878C-F1438CB95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702" y="3810720"/>
            <a:ext cx="2074293" cy="2212675"/>
          </a:xfrm>
          <a:prstGeom prst="rect">
            <a:avLst/>
          </a:prstGeom>
        </p:spPr>
      </p:pic>
      <p:pic>
        <p:nvPicPr>
          <p:cNvPr id="11" name="Picture 10" descr="A close-up of a circuit board&#10;&#10;AI-generated content may be incorrect.">
            <a:extLst>
              <a:ext uri="{FF2B5EF4-FFF2-40B4-BE49-F238E27FC236}">
                <a16:creationId xmlns:a16="http://schemas.microsoft.com/office/drawing/2014/main" id="{1915B2E3-BF07-27A4-BA19-5A27095BF2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7211" y="1721151"/>
            <a:ext cx="2226333" cy="1891700"/>
          </a:xfrm>
          <a:prstGeom prst="rect">
            <a:avLst/>
          </a:prstGeom>
        </p:spPr>
      </p:pic>
      <p:pic>
        <p:nvPicPr>
          <p:cNvPr id="12" name="Picture 11" descr="A person holding a black device&#10;&#10;AI-generated content may be incorrect.">
            <a:extLst>
              <a:ext uri="{FF2B5EF4-FFF2-40B4-BE49-F238E27FC236}">
                <a16:creationId xmlns:a16="http://schemas.microsoft.com/office/drawing/2014/main" id="{3DE58F6F-4756-B8B3-2590-94A13C37F2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8968" y="4141219"/>
            <a:ext cx="2943045" cy="1882355"/>
          </a:xfrm>
          <a:prstGeom prst="rect">
            <a:avLst/>
          </a:prstGeom>
        </p:spPr>
      </p:pic>
      <p:pic>
        <p:nvPicPr>
          <p:cNvPr id="13" name="Picture 12" descr="A white plastic ring on a wood surface&#10;&#10;AI-generated content may be incorrect.">
            <a:extLst>
              <a:ext uri="{FF2B5EF4-FFF2-40B4-BE49-F238E27FC236}">
                <a16:creationId xmlns:a16="http://schemas.microsoft.com/office/drawing/2014/main" id="{C43FA1A4-4CDE-CE2C-FA65-918C24C79F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5272" y="1402331"/>
            <a:ext cx="3322249" cy="2428696"/>
          </a:xfrm>
          <a:prstGeom prst="rect">
            <a:avLst/>
          </a:prstGeom>
        </p:spPr>
      </p:pic>
      <p:pic>
        <p:nvPicPr>
          <p:cNvPr id="14" name="Picture 13" descr="A computer screen shot of a machine&#10;&#10;AI-generated content may be incorrect.">
            <a:extLst>
              <a:ext uri="{FF2B5EF4-FFF2-40B4-BE49-F238E27FC236}">
                <a16:creationId xmlns:a16="http://schemas.microsoft.com/office/drawing/2014/main" id="{FC6E872F-513A-A861-5D4C-890675AA01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3246" y="1222074"/>
            <a:ext cx="2224303" cy="238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15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C1BB6-BEE6-A3FE-EC3A-19A16DD36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F9402-6F42-785C-39EE-3DE108120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75" y="309055"/>
            <a:ext cx="10268712" cy="17007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/>
              <a:t>Block Diagram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F58C8D-2B11-BF6F-BE9B-1B1F20566192}"/>
              </a:ext>
            </a:extLst>
          </p:cNvPr>
          <p:cNvSpPr/>
          <p:nvPr/>
        </p:nvSpPr>
        <p:spPr>
          <a:xfrm>
            <a:off x="0" y="1103585"/>
            <a:ext cx="8942551" cy="52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BE96A4-0513-301E-D375-F9F7E070098C}"/>
              </a:ext>
            </a:extLst>
          </p:cNvPr>
          <p:cNvSpPr/>
          <p:nvPr/>
        </p:nvSpPr>
        <p:spPr>
          <a:xfrm>
            <a:off x="0" y="1156136"/>
            <a:ext cx="12191999" cy="1182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06A5A6-CB66-6D18-F79B-12D30378775D}"/>
              </a:ext>
            </a:extLst>
          </p:cNvPr>
          <p:cNvSpPr/>
          <p:nvPr/>
        </p:nvSpPr>
        <p:spPr>
          <a:xfrm>
            <a:off x="3249447" y="6805447"/>
            <a:ext cx="8942551" cy="52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14" descr="A diagram of a computer program&#10;&#10;AI-generated content may be incorrect.">
            <a:extLst>
              <a:ext uri="{FF2B5EF4-FFF2-40B4-BE49-F238E27FC236}">
                <a16:creationId xmlns:a16="http://schemas.microsoft.com/office/drawing/2014/main" id="{DDEBAB38-A1EE-1BA7-24D1-53F12CDA518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40149" y="1502703"/>
            <a:ext cx="7124251" cy="3096691"/>
          </a:xfrm>
          <a:prstGeom prst="rect">
            <a:avLst/>
          </a:prstGeom>
        </p:spPr>
      </p:pic>
      <p:pic>
        <p:nvPicPr>
          <p:cNvPr id="16" name="Picture 15" descr="A close-up of a circuit board&#10;&#10;AI-generated content may be incorrect.">
            <a:extLst>
              <a:ext uri="{FF2B5EF4-FFF2-40B4-BE49-F238E27FC236}">
                <a16:creationId xmlns:a16="http://schemas.microsoft.com/office/drawing/2014/main" id="{DD08A1BB-3351-6810-9E5D-074B2ABF2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788" y="3818124"/>
            <a:ext cx="2009775" cy="1552575"/>
          </a:xfrm>
          <a:prstGeom prst="rect">
            <a:avLst/>
          </a:prstGeom>
        </p:spPr>
      </p:pic>
      <p:pic>
        <p:nvPicPr>
          <p:cNvPr id="18" name="Picture 17" descr="A tablet with a screen on&#10;&#10;AI-generated content may be incorrect.">
            <a:extLst>
              <a:ext uri="{FF2B5EF4-FFF2-40B4-BE49-F238E27FC236}">
                <a16:creationId xmlns:a16="http://schemas.microsoft.com/office/drawing/2014/main" id="{CA762337-D068-F85A-6E77-471AAB0894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708" y="1502427"/>
            <a:ext cx="1936378" cy="2217085"/>
          </a:xfrm>
          <a:prstGeom prst="rect">
            <a:avLst/>
          </a:prstGeom>
        </p:spPr>
      </p:pic>
      <p:pic>
        <p:nvPicPr>
          <p:cNvPr id="19" name="Picture 18" descr="A black circuit board with many different components&#10;&#10;AI-generated content may be incorrect.">
            <a:extLst>
              <a:ext uri="{FF2B5EF4-FFF2-40B4-BE49-F238E27FC236}">
                <a16:creationId xmlns:a16="http://schemas.microsoft.com/office/drawing/2014/main" id="{B91D8197-192C-4D80-8300-ED0C92AD09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067" y="5476431"/>
            <a:ext cx="2000250" cy="1037105"/>
          </a:xfrm>
          <a:prstGeom prst="rect">
            <a:avLst/>
          </a:prstGeom>
        </p:spPr>
      </p:pic>
      <p:pic>
        <p:nvPicPr>
          <p:cNvPr id="20" name="Picture 19" descr="A close-up of a circuit board&#10;&#10;AI-generated content may be incorrect.">
            <a:extLst>
              <a:ext uri="{FF2B5EF4-FFF2-40B4-BE49-F238E27FC236}">
                <a16:creationId xmlns:a16="http://schemas.microsoft.com/office/drawing/2014/main" id="{11C3B78F-17EE-D794-3815-ABBDF7E4CE4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2192" r="-524" b="31299"/>
          <a:stretch>
            <a:fillRect/>
          </a:stretch>
        </p:blipFill>
        <p:spPr>
          <a:xfrm>
            <a:off x="2166938" y="4682504"/>
            <a:ext cx="2154346" cy="782442"/>
          </a:xfrm>
          <a:prstGeom prst="rect">
            <a:avLst/>
          </a:prstGeom>
        </p:spPr>
      </p:pic>
      <p:pic>
        <p:nvPicPr>
          <p:cNvPr id="21" name="Picture 20" descr="A blue circuit board with a black and yellow connector&#10;&#10;AI-generated content may be incorrect.">
            <a:extLst>
              <a:ext uri="{FF2B5EF4-FFF2-40B4-BE49-F238E27FC236}">
                <a16:creationId xmlns:a16="http://schemas.microsoft.com/office/drawing/2014/main" id="{92647CB4-68D0-0BDE-BE52-87961A01CA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1382" y="5365335"/>
            <a:ext cx="1649758" cy="129567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51BE514-AA70-24FC-583A-B5876A12AC13}"/>
              </a:ext>
            </a:extLst>
          </p:cNvPr>
          <p:cNvSpPr txBox="1"/>
          <p:nvPr/>
        </p:nvSpPr>
        <p:spPr>
          <a:xfrm>
            <a:off x="3775844" y="6470027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Controller area network</a:t>
            </a:r>
          </a:p>
        </p:txBody>
      </p:sp>
      <p:pic>
        <p:nvPicPr>
          <p:cNvPr id="24" name="Picture 23" descr="A person holding a black device&#10;&#10;AI-generated content may be incorrect.">
            <a:extLst>
              <a:ext uri="{FF2B5EF4-FFF2-40B4-BE49-F238E27FC236}">
                <a16:creationId xmlns:a16="http://schemas.microsoft.com/office/drawing/2014/main" id="{F434F2AE-9345-44FE-437B-02465377E7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7750" y="4947393"/>
            <a:ext cx="2379828" cy="1573138"/>
          </a:xfrm>
          <a:prstGeom prst="rect">
            <a:avLst/>
          </a:prstGeom>
        </p:spPr>
      </p:pic>
      <p:pic>
        <p:nvPicPr>
          <p:cNvPr id="26" name="Picture 25" descr="A close-up of a circuit board&#10;&#10;AI-generated content may be incorrect.">
            <a:extLst>
              <a:ext uri="{FF2B5EF4-FFF2-40B4-BE49-F238E27FC236}">
                <a16:creationId xmlns:a16="http://schemas.microsoft.com/office/drawing/2014/main" id="{C222DD05-16FF-2DEF-C535-00C2435F5C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08341" y="4791238"/>
            <a:ext cx="2137986" cy="172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74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C2879-A4A7-C81C-1C46-34B097D6D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D901B-7CEA-5989-6F48-B8369AB1F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75" y="309055"/>
            <a:ext cx="10268712" cy="17007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Project </a:t>
            </a:r>
            <a:r>
              <a:rPr lang="en-CA" sz="4800" dirty="0"/>
              <a:t>Timeline </a:t>
            </a:r>
            <a:endParaRPr lang="en-US" sz="4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DD8DBC-5174-1F69-232B-0E286CBAADF8}"/>
              </a:ext>
            </a:extLst>
          </p:cNvPr>
          <p:cNvSpPr/>
          <p:nvPr/>
        </p:nvSpPr>
        <p:spPr>
          <a:xfrm>
            <a:off x="0" y="1103585"/>
            <a:ext cx="8942551" cy="52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4DF368-E296-4929-7B39-A8F94A750085}"/>
              </a:ext>
            </a:extLst>
          </p:cNvPr>
          <p:cNvSpPr/>
          <p:nvPr/>
        </p:nvSpPr>
        <p:spPr>
          <a:xfrm>
            <a:off x="0" y="1156136"/>
            <a:ext cx="12191999" cy="1182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FF75A5-7495-73A6-37E4-8B86D1E637B6}"/>
              </a:ext>
            </a:extLst>
          </p:cNvPr>
          <p:cNvSpPr/>
          <p:nvPr/>
        </p:nvSpPr>
        <p:spPr>
          <a:xfrm>
            <a:off x="3249447" y="6805447"/>
            <a:ext cx="8942551" cy="52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2B1D5-CB33-97C6-1B31-0B3F9DC327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3155" y="1331138"/>
            <a:ext cx="11600629" cy="469816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CA" sz="1500">
                <a:solidFill>
                  <a:srgbClr val="EE0000"/>
                </a:solidFill>
                <a:highlight>
                  <a:srgbClr val="FFFFFF"/>
                </a:highlight>
                <a:latin typeface="Aptos"/>
              </a:rPr>
              <a:t>January 12th: Define Project Proposal &amp; Presentation Started </a:t>
            </a:r>
            <a:r>
              <a:rPr lang="en-CA" sz="1500" b="1">
                <a:solidFill>
                  <a:srgbClr val="EE0000"/>
                </a:solidFill>
                <a:highlight>
                  <a:srgbClr val="FFFFFF"/>
                </a:highlight>
                <a:latin typeface="Aptos"/>
              </a:rPr>
              <a:t>(Complete)</a:t>
            </a:r>
            <a:endParaRPr lang="en-CA" sz="1500" dirty="0">
              <a:solidFill>
                <a:srgbClr val="EE0000"/>
              </a:solidFill>
              <a:highlight>
                <a:srgbClr val="FFFFFF"/>
              </a:highlight>
              <a:latin typeface="Aptos"/>
            </a:endParaRPr>
          </a:p>
          <a:p>
            <a:r>
              <a:rPr lang="en-CA" sz="1500" dirty="0">
                <a:solidFill>
                  <a:srgbClr val="EE0000"/>
                </a:solidFill>
                <a:highlight>
                  <a:srgbClr val="FFFFFF"/>
                </a:highlight>
                <a:latin typeface="Aptos"/>
              </a:rPr>
              <a:t>January 20th: Project Proposal Presentation Complete &amp; Report Reviewed/Submitted </a:t>
            </a:r>
            <a:r>
              <a:rPr lang="en-CA" sz="1500" b="1" dirty="0">
                <a:solidFill>
                  <a:srgbClr val="EE0000"/>
                </a:solidFill>
                <a:highlight>
                  <a:srgbClr val="FFFFFF"/>
                </a:highlight>
                <a:latin typeface="Aptos"/>
              </a:rPr>
              <a:t>(Complete)</a:t>
            </a:r>
            <a:endParaRPr lang="en-CA" sz="1500" dirty="0">
              <a:solidFill>
                <a:srgbClr val="EE0000"/>
              </a:solidFill>
              <a:highlight>
                <a:srgbClr val="FFFFFF"/>
              </a:highlight>
              <a:latin typeface="Aptos"/>
            </a:endParaRPr>
          </a:p>
          <a:p>
            <a:r>
              <a:rPr lang="en-CA" sz="1500">
                <a:solidFill>
                  <a:srgbClr val="EE0000"/>
                </a:solidFill>
                <a:highlight>
                  <a:srgbClr val="FFFFFF"/>
                </a:highlight>
                <a:latin typeface="Aptos"/>
              </a:rPr>
              <a:t>January 27th: Research Alternatives </a:t>
            </a:r>
            <a:r>
              <a:rPr lang="en-CA" sz="1500" b="1">
                <a:solidFill>
                  <a:srgbClr val="EE0000"/>
                </a:solidFill>
                <a:highlight>
                  <a:srgbClr val="FFFFFF"/>
                </a:highlight>
                <a:latin typeface="Aptos"/>
              </a:rPr>
              <a:t>(Complete)</a:t>
            </a:r>
            <a:endParaRPr lang="en-CA" sz="1500" dirty="0">
              <a:solidFill>
                <a:srgbClr val="EE0000"/>
              </a:solidFill>
              <a:highlight>
                <a:srgbClr val="FFFFFF"/>
              </a:highlight>
              <a:latin typeface="Aptos"/>
            </a:endParaRPr>
          </a:p>
          <a:p>
            <a:r>
              <a:rPr lang="en-CA" sz="1500">
                <a:solidFill>
                  <a:srgbClr val="EE0000"/>
                </a:solidFill>
                <a:highlight>
                  <a:srgbClr val="FFFFFF"/>
                </a:highlight>
                <a:latin typeface="Aptos"/>
              </a:rPr>
              <a:t>February 3rd: Final system architecture selected (M/E/S) </a:t>
            </a:r>
            <a:r>
              <a:rPr lang="en-CA" sz="1500" b="1">
                <a:solidFill>
                  <a:srgbClr val="EE0000"/>
                </a:solidFill>
                <a:highlight>
                  <a:srgbClr val="FFFFFF"/>
                </a:highlight>
                <a:latin typeface="Aptos"/>
              </a:rPr>
              <a:t>(Complete)</a:t>
            </a:r>
            <a:endParaRPr lang="en-CA" sz="1500" dirty="0">
              <a:solidFill>
                <a:srgbClr val="EE0000"/>
              </a:solidFill>
              <a:highlight>
                <a:srgbClr val="FFFFFF"/>
              </a:highlight>
              <a:latin typeface="Aptos"/>
            </a:endParaRPr>
          </a:p>
          <a:p>
            <a:r>
              <a:rPr lang="en-CA" sz="1500">
                <a:solidFill>
                  <a:srgbClr val="EE0000"/>
                </a:solidFill>
                <a:highlight>
                  <a:srgbClr val="FFFFFF"/>
                </a:highlight>
                <a:latin typeface="Aptos"/>
              </a:rPr>
              <a:t>February 10th: Software Communication planned and Midterm Presentation and Report Complete </a:t>
            </a:r>
            <a:r>
              <a:rPr lang="en-CA" sz="1500" b="1">
                <a:solidFill>
                  <a:srgbClr val="EE0000"/>
                </a:solidFill>
                <a:highlight>
                  <a:srgbClr val="FFFFFF"/>
                </a:highlight>
                <a:latin typeface="Aptos"/>
              </a:rPr>
              <a:t>(Complete)</a:t>
            </a:r>
            <a:endParaRPr lang="en-CA" sz="1500" dirty="0">
              <a:solidFill>
                <a:srgbClr val="EE0000"/>
              </a:solidFill>
              <a:highlight>
                <a:srgbClr val="FFFFFF"/>
              </a:highlight>
              <a:latin typeface="Aptos"/>
            </a:endParaRPr>
          </a:p>
          <a:p>
            <a:r>
              <a:rPr lang="en-CA" sz="1500" dirty="0">
                <a:solidFill>
                  <a:srgbClr val="EE0000"/>
                </a:solidFill>
                <a:highlight>
                  <a:srgbClr val="FFFFFF"/>
                </a:highlight>
                <a:latin typeface="Aptos"/>
              </a:rPr>
              <a:t>February 24th: Midterm Presentation Practiced &amp; Report Reviewed/Submitted </a:t>
            </a:r>
            <a:r>
              <a:rPr lang="en-CA" sz="1500" b="1" dirty="0">
                <a:solidFill>
                  <a:srgbClr val="EE0000"/>
                </a:solidFill>
                <a:highlight>
                  <a:srgbClr val="FFFFFF"/>
                </a:highlight>
                <a:latin typeface="Aptos"/>
              </a:rPr>
              <a:t>(Complete)</a:t>
            </a:r>
            <a:endParaRPr lang="en-CA" sz="1500" dirty="0">
              <a:solidFill>
                <a:srgbClr val="EE0000"/>
              </a:solidFill>
              <a:highlight>
                <a:srgbClr val="FFFFFF"/>
              </a:highlight>
              <a:latin typeface="Aptos"/>
            </a:endParaRPr>
          </a:p>
          <a:p>
            <a:r>
              <a:rPr lang="en-CA" sz="1500" dirty="0">
                <a:solidFill>
                  <a:srgbClr val="EE0000"/>
                </a:solidFill>
                <a:highlight>
                  <a:srgbClr val="FFFFFF"/>
                </a:highlight>
                <a:latin typeface="Aptos"/>
              </a:rPr>
              <a:t>March 3rd: Create Part List, Budget, Defined microcontroller and servo communication  </a:t>
            </a:r>
            <a:r>
              <a:rPr lang="en-CA" sz="1500" b="1" dirty="0">
                <a:solidFill>
                  <a:srgbClr val="EE0000"/>
                </a:solidFill>
                <a:highlight>
                  <a:srgbClr val="FFFFFF"/>
                </a:highlight>
                <a:latin typeface="Aptos"/>
              </a:rPr>
              <a:t>(Complete)</a:t>
            </a:r>
            <a:endParaRPr lang="en-CA" sz="1500" dirty="0">
              <a:solidFill>
                <a:srgbClr val="EE0000"/>
              </a:solidFill>
              <a:highlight>
                <a:srgbClr val="FFFFFF"/>
              </a:highlight>
              <a:latin typeface="Aptos"/>
            </a:endParaRPr>
          </a:p>
          <a:p>
            <a:r>
              <a:rPr lang="en-CA" sz="1500">
                <a:highlight>
                  <a:srgbClr val="FFFFFF"/>
                </a:highlight>
                <a:latin typeface="Aptos"/>
              </a:rPr>
              <a:t>March 10</a:t>
            </a:r>
            <a:r>
              <a:rPr lang="en-CA" sz="1500" baseline="30000">
                <a:highlight>
                  <a:srgbClr val="FFFFFF"/>
                </a:highlight>
                <a:latin typeface="Aptos"/>
              </a:rPr>
              <a:t>th</a:t>
            </a:r>
            <a:r>
              <a:rPr lang="en-CA" sz="1500">
                <a:highlight>
                  <a:srgbClr val="FFFFFF"/>
                </a:highlight>
                <a:latin typeface="Aptos"/>
              </a:rPr>
              <a:t>: Project Design (AutoCAD, Fusion 360, Inventor, etc.), initial serial communication prototype (PC to microcontroller)</a:t>
            </a:r>
            <a:endParaRPr lang="en-CA" sz="1500"/>
          </a:p>
          <a:p>
            <a:r>
              <a:rPr lang="en-CA" sz="1500">
                <a:highlight>
                  <a:srgbClr val="FFFFFF"/>
                </a:highlight>
                <a:latin typeface="Aptos"/>
              </a:rPr>
              <a:t>March 17</a:t>
            </a:r>
            <a:r>
              <a:rPr lang="en-CA" sz="1500" baseline="30000">
                <a:highlight>
                  <a:srgbClr val="FFFFFF"/>
                </a:highlight>
                <a:latin typeface="Aptos"/>
              </a:rPr>
              <a:t>th</a:t>
            </a:r>
            <a:r>
              <a:rPr lang="en-CA" sz="1500">
                <a:highlight>
                  <a:srgbClr val="FFFFFF"/>
                </a:highlight>
                <a:latin typeface="Aptos"/>
              </a:rPr>
              <a:t>: Project Design (AutoCAD, Fusion 360, Inventor, etc.), Implement JSON-based command protocol.</a:t>
            </a:r>
          </a:p>
          <a:p>
            <a:r>
              <a:rPr lang="en-CA" sz="1500">
                <a:highlight>
                  <a:srgbClr val="FFFFFF"/>
                </a:highlight>
                <a:latin typeface="Aptos"/>
              </a:rPr>
              <a:t>March 24</a:t>
            </a:r>
            <a:r>
              <a:rPr lang="en-CA" sz="1500" baseline="30000">
                <a:highlight>
                  <a:srgbClr val="FFFFFF"/>
                </a:highlight>
                <a:latin typeface="Aptos"/>
              </a:rPr>
              <a:t>th</a:t>
            </a:r>
            <a:r>
              <a:rPr lang="en-CA" sz="1500">
                <a:highlight>
                  <a:srgbClr val="FFFFFF"/>
                </a:highlight>
                <a:latin typeface="Aptos"/>
              </a:rPr>
              <a:t>: Create Final Presentation &amp; Report, put together different team member’s work (Electrical, Mechanical, Software) Begin multi-servo scalability testing with UI.</a:t>
            </a:r>
          </a:p>
          <a:p>
            <a:r>
              <a:rPr lang="en-CA" sz="1500">
                <a:highlight>
                  <a:srgbClr val="FFFFFF"/>
                </a:highlight>
                <a:latin typeface="Aptos"/>
              </a:rPr>
              <a:t>March 31</a:t>
            </a:r>
            <a:r>
              <a:rPr lang="en-CA" sz="1500" baseline="30000">
                <a:highlight>
                  <a:srgbClr val="FFFFFF"/>
                </a:highlight>
                <a:latin typeface="Aptos"/>
              </a:rPr>
              <a:t>st</a:t>
            </a:r>
            <a:r>
              <a:rPr lang="en-CA" sz="1500">
                <a:highlight>
                  <a:srgbClr val="FFFFFF"/>
                </a:highlight>
                <a:latin typeface="Aptos"/>
              </a:rPr>
              <a:t>: Presentation and Final Report Complete ready for review</a:t>
            </a:r>
          </a:p>
          <a:p>
            <a:r>
              <a:rPr lang="en-CA" sz="1500">
                <a:highlight>
                  <a:srgbClr val="FFFFFF"/>
                </a:highlight>
                <a:latin typeface="Aptos"/>
              </a:rPr>
              <a:t>April 7</a:t>
            </a:r>
            <a:r>
              <a:rPr lang="en-CA" sz="1500" baseline="30000">
                <a:highlight>
                  <a:srgbClr val="FFFFFF"/>
                </a:highlight>
                <a:latin typeface="Aptos"/>
              </a:rPr>
              <a:t>th</a:t>
            </a:r>
            <a:r>
              <a:rPr lang="en-CA" sz="1500">
                <a:highlight>
                  <a:srgbClr val="FFFFFF"/>
                </a:highlight>
                <a:latin typeface="Aptos"/>
              </a:rPr>
              <a:t>: Final Presentation Practiced &amp; Report Reviewed/Submitted</a:t>
            </a:r>
          </a:p>
          <a:p>
            <a:pPr>
              <a:lnSpc>
                <a:spcPct val="91000"/>
              </a:lnSpc>
            </a:pPr>
            <a:endParaRPr lang="en-CA" sz="1600" dirty="0">
              <a:highlight>
                <a:srgbClr val="FFFFFF"/>
              </a:highlight>
            </a:endParaRPr>
          </a:p>
          <a:p>
            <a:pPr>
              <a:lnSpc>
                <a:spcPct val="91000"/>
              </a:lnSpc>
            </a:pPr>
            <a:endParaRPr lang="en-US" sz="2000">
              <a:highlight>
                <a:srgbClr val="FF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03078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C7C8E-D772-379C-B191-34A51664F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486" y="317814"/>
            <a:ext cx="10268712" cy="1700784"/>
          </a:xfrm>
        </p:spPr>
        <p:txBody>
          <a:bodyPr/>
          <a:lstStyle/>
          <a:p>
            <a:r>
              <a:rPr lang="en-GB"/>
              <a:t>End of semester 1 target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2E230-222A-821A-BB91-5E798612E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Font typeface="Wingdings" panose="020B0604020202020204" pitchFamily="34" charset="0"/>
              <a:buChar char="Ø"/>
            </a:pPr>
            <a:r>
              <a:rPr lang="en-US"/>
              <a:t>Validate control architecture </a:t>
            </a:r>
          </a:p>
          <a:p>
            <a:pPr marL="457200" indent="-457200">
              <a:buFont typeface="Wingdings" panose="020B0604020202020204" pitchFamily="34" charset="0"/>
              <a:buChar char="Ø"/>
            </a:pPr>
            <a:r>
              <a:rPr lang="en-US"/>
              <a:t>Finalized mechanical design </a:t>
            </a:r>
          </a:p>
          <a:p>
            <a:pPr marL="457200" indent="-457200">
              <a:buFont typeface="Wingdings" panose="020B0604020202020204" pitchFamily="34" charset="0"/>
              <a:buChar char="Ø"/>
            </a:pPr>
            <a:r>
              <a:rPr lang="en-US" dirty="0"/>
              <a:t>Testing multi motor integration with softwa</a:t>
            </a:r>
            <a:r>
              <a:rPr lang="en-US"/>
              <a:t>re (UI)</a:t>
            </a:r>
          </a:p>
          <a:p>
            <a:pPr marL="457200" indent="-457200">
              <a:buFont typeface="Wingdings" panose="020B0604020202020204" pitchFamily="34" charset="0"/>
              <a:buChar char="Ø"/>
            </a:pPr>
            <a:r>
              <a:rPr lang="en-US"/>
              <a:t>Complete integration and wiring plan </a:t>
            </a:r>
          </a:p>
          <a:p>
            <a:r>
              <a:rPr lang="en-US"/>
              <a:t>Semester 2:</a:t>
            </a:r>
          </a:p>
          <a:p>
            <a:pPr marL="457200" indent="-457200">
              <a:buFont typeface="Wingdings" panose="020B0604020202020204" pitchFamily="34" charset="0"/>
              <a:buChar char="Ø"/>
            </a:pPr>
            <a:r>
              <a:rPr lang="en-US" dirty="0"/>
              <a:t>Focused on fabrication, assembly and full system testing!</a:t>
            </a:r>
          </a:p>
        </p:txBody>
      </p:sp>
    </p:spTree>
    <p:extLst>
      <p:ext uri="{BB962C8B-B14F-4D97-AF65-F5344CB8AC3E}">
        <p14:creationId xmlns:p14="http://schemas.microsoft.com/office/powerpoint/2010/main" val="322824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B7E1CC-5096-FF45-9BE1-5815BEDC38BF}"/>
              </a:ext>
            </a:extLst>
          </p:cNvPr>
          <p:cNvSpPr/>
          <p:nvPr/>
        </p:nvSpPr>
        <p:spPr>
          <a:xfrm>
            <a:off x="0" y="-1"/>
            <a:ext cx="12191999" cy="578908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05CEC411-3E6D-ABE5-6341-66592944D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873" y="1067223"/>
            <a:ext cx="8117417" cy="41507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17C4F5-F709-CCB3-6941-6340D3B1B0CE}"/>
              </a:ext>
            </a:extLst>
          </p:cNvPr>
          <p:cNvSpPr txBox="1"/>
          <p:nvPr/>
        </p:nvSpPr>
        <p:spPr>
          <a:xfrm rot="18000000">
            <a:off x="121920" y="2141832"/>
            <a:ext cx="60960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i="1" cap="all">
                <a:solidFill>
                  <a:schemeClr val="accent1"/>
                </a:solidFill>
                <a:latin typeface="Franklin Gothic Heavy"/>
              </a:rPr>
              <a:t>Dream</a:t>
            </a:r>
          </a:p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6E250C1-C853-327F-EA8E-37BA3FF2EF3F}"/>
              </a:ext>
            </a:extLst>
          </p:cNvPr>
          <p:cNvSpPr/>
          <p:nvPr/>
        </p:nvSpPr>
        <p:spPr>
          <a:xfrm rot="1620000" flipH="1">
            <a:off x="4156977" y="3589608"/>
            <a:ext cx="52554" cy="17079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01359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99208CF-6F58-00A8-F18D-A598373DA623}"/>
              </a:ext>
            </a:extLst>
          </p:cNvPr>
          <p:cNvSpPr/>
          <p:nvPr/>
        </p:nvSpPr>
        <p:spPr>
          <a:xfrm>
            <a:off x="3025911" y="242954"/>
            <a:ext cx="6853136" cy="182217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9AA205B-EE8F-5662-D3F0-F8A412D55E4D}"/>
              </a:ext>
            </a:extLst>
          </p:cNvPr>
          <p:cNvSpPr/>
          <p:nvPr/>
        </p:nvSpPr>
        <p:spPr>
          <a:xfrm>
            <a:off x="2219736" y="2451650"/>
            <a:ext cx="6853138" cy="182217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32B2B89-B1CD-7111-3242-5AE1E5A63655}"/>
              </a:ext>
            </a:extLst>
          </p:cNvPr>
          <p:cNvSpPr/>
          <p:nvPr/>
        </p:nvSpPr>
        <p:spPr>
          <a:xfrm>
            <a:off x="3103215" y="4583041"/>
            <a:ext cx="6856261" cy="183321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 person in a suit and tie&#10;&#10;AI-generated content may be incorrect.">
            <a:extLst>
              <a:ext uri="{FF2B5EF4-FFF2-40B4-BE49-F238E27FC236}">
                <a16:creationId xmlns:a16="http://schemas.microsoft.com/office/drawing/2014/main" id="{9725FA51-BADD-A7FD-5441-99E532E7B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880" y="245935"/>
            <a:ext cx="1834782" cy="1822384"/>
          </a:xfrm>
          <a:prstGeom prst="ellipse">
            <a:avLst/>
          </a:prstGeom>
          <a:ln w="63500" cap="rnd">
            <a:solidFill>
              <a:schemeClr val="tx1">
                <a:lumMod val="75000"/>
                <a:lumOff val="2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6" descr="A person in a car&#10;&#10;AI-generated content may be incorrect.">
            <a:extLst>
              <a:ext uri="{FF2B5EF4-FFF2-40B4-BE49-F238E27FC236}">
                <a16:creationId xmlns:a16="http://schemas.microsoft.com/office/drawing/2014/main" id="{8A3CF919-1B02-BEB3-8211-32C221F8BA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557" t="6324" r="25773" b="10664"/>
          <a:stretch>
            <a:fillRect/>
          </a:stretch>
        </p:blipFill>
        <p:spPr>
          <a:xfrm>
            <a:off x="8151841" y="2455328"/>
            <a:ext cx="1820258" cy="1813799"/>
          </a:xfrm>
          <a:prstGeom prst="ellipse">
            <a:avLst/>
          </a:prstGeom>
          <a:ln w="63500" cap="rnd">
            <a:solidFill>
              <a:schemeClr val="tx1">
                <a:lumMod val="75000"/>
                <a:lumOff val="2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 descr="A person wearing a white shirt and tie&#10;&#10;AI-generated content may be incorrect.">
            <a:extLst>
              <a:ext uri="{FF2B5EF4-FFF2-40B4-BE49-F238E27FC236}">
                <a16:creationId xmlns:a16="http://schemas.microsoft.com/office/drawing/2014/main" id="{E0A145EF-A655-6B0F-0CD9-3233ECC9550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6000"/>
                    </a14:imgEffect>
                  </a14:imgLayer>
                </a14:imgProps>
              </a:ext>
            </a:extLst>
          </a:blip>
          <a:srcRect t="340" b="340"/>
          <a:stretch>
            <a:fillRect/>
          </a:stretch>
        </p:blipFill>
        <p:spPr>
          <a:xfrm>
            <a:off x="2181122" y="4587416"/>
            <a:ext cx="1850823" cy="1826394"/>
          </a:xfrm>
          <a:prstGeom prst="ellipse">
            <a:avLst/>
          </a:prstGeom>
          <a:ln w="63500" cap="rnd">
            <a:solidFill>
              <a:schemeClr val="tx1">
                <a:lumMod val="75000"/>
                <a:lumOff val="2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304BDD6-7F06-30A3-32B1-0697844C0DF3}"/>
              </a:ext>
            </a:extLst>
          </p:cNvPr>
          <p:cNvGrpSpPr/>
          <p:nvPr/>
        </p:nvGrpSpPr>
        <p:grpSpPr>
          <a:xfrm>
            <a:off x="4384260" y="331304"/>
            <a:ext cx="5576955" cy="1646605"/>
            <a:chOff x="2606260" y="309217"/>
            <a:chExt cx="5576955" cy="164660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710D67-8D7A-ECAF-7E56-C346F6E7B976}"/>
                </a:ext>
              </a:extLst>
            </p:cNvPr>
            <p:cNvSpPr txBox="1"/>
            <p:nvPr/>
          </p:nvSpPr>
          <p:spPr>
            <a:xfrm>
              <a:off x="2606260" y="309217"/>
              <a:ext cx="5576955" cy="164660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/>
                <a:t>QUINN SHEPPARD</a:t>
              </a:r>
            </a:p>
            <a:p>
              <a:endParaRPr lang="en-US" sz="1400">
                <a:latin typeface="Calibri Light"/>
                <a:ea typeface="Calibri Light"/>
                <a:cs typeface="Calibri Light"/>
              </a:endParaRPr>
            </a:p>
            <a:p>
              <a:r>
                <a:rPr lang="en-US" sz="1400">
                  <a:latin typeface="Calibri Light"/>
                  <a:ea typeface="Calibri Light"/>
                  <a:cs typeface="Calibri Light"/>
                </a:rPr>
                <a:t>Experience</a:t>
              </a:r>
              <a:r>
                <a:rPr lang="en-US" sz="1400">
                  <a:solidFill>
                    <a:srgbClr val="000000"/>
                  </a:solidFill>
                  <a:latin typeface="Calibri Light"/>
                  <a:ea typeface="Calibri Light"/>
                  <a:cs typeface="Calibri Light"/>
                </a:rPr>
                <a:t>: Cast of MEM, Media Lead for McMaster Steel Bridge</a:t>
              </a:r>
              <a:endParaRPr lang="en-US"/>
            </a:p>
            <a:p>
              <a:r>
                <a:rPr lang="en-US" sz="1400">
                  <a:solidFill>
                    <a:srgbClr val="000000"/>
                  </a:solidFill>
                  <a:latin typeface="Calibri Light"/>
                  <a:ea typeface="Calibri Light"/>
                  <a:cs typeface="Calibri Light"/>
                </a:rPr>
                <a:t>Skills: Organization, Creativity, Electrical Design</a:t>
              </a:r>
            </a:p>
            <a:p>
              <a:r>
                <a:rPr lang="en-US" sz="1400">
                  <a:solidFill>
                    <a:srgbClr val="000000"/>
                  </a:solidFill>
                  <a:latin typeface="Calibri Light"/>
                  <a:ea typeface="Calibri Light"/>
                  <a:cs typeface="Calibri Light"/>
                </a:rPr>
                <a:t>True </a:t>
              </a:r>
              <a:r>
                <a:rPr lang="en-US" sz="1400" err="1">
                  <a:solidFill>
                    <a:srgbClr val="000000"/>
                  </a:solidFill>
                  <a:latin typeface="Calibri Light"/>
                  <a:ea typeface="Calibri Light"/>
                  <a:cs typeface="Calibri Light"/>
                </a:rPr>
                <a:t>Colours</a:t>
              </a:r>
              <a:r>
                <a:rPr lang="en-US" sz="1400">
                  <a:solidFill>
                    <a:srgbClr val="000000"/>
                  </a:solidFill>
                  <a:latin typeface="Calibri Light"/>
                  <a:ea typeface="Calibri Light"/>
                  <a:cs typeface="Calibri Light"/>
                </a:rPr>
                <a:t>: Gold (28%), Green (28%)</a:t>
              </a:r>
              <a:endParaRPr lang="en-US"/>
            </a:p>
            <a:p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63D0C3EF-CBB3-1750-42EA-8CF9F328B2DC}"/>
                </a:ext>
              </a:extLst>
            </p:cNvPr>
            <p:cNvSpPr/>
            <p:nvPr/>
          </p:nvSpPr>
          <p:spPr>
            <a:xfrm>
              <a:off x="2683565" y="750957"/>
              <a:ext cx="2374347" cy="66261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00BF837-D70A-88C9-5791-987E1B90F008}"/>
              </a:ext>
            </a:extLst>
          </p:cNvPr>
          <p:cNvGrpSpPr/>
          <p:nvPr/>
        </p:nvGrpSpPr>
        <p:grpSpPr>
          <a:xfrm>
            <a:off x="2440607" y="2562087"/>
            <a:ext cx="5576955" cy="1585049"/>
            <a:chOff x="2606260" y="309217"/>
            <a:chExt cx="5576955" cy="158504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2C28230-CC07-1068-C6CE-2B2ACB6E8AE7}"/>
                </a:ext>
              </a:extLst>
            </p:cNvPr>
            <p:cNvSpPr txBox="1"/>
            <p:nvPr/>
          </p:nvSpPr>
          <p:spPr>
            <a:xfrm>
              <a:off x="2606260" y="309217"/>
              <a:ext cx="5576955" cy="158504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/>
                <a:t>ABDULLAH ABOUTAHA</a:t>
              </a:r>
            </a:p>
            <a:p>
              <a:endParaRPr lang="en-US" sz="1400">
                <a:latin typeface="Calibri Light"/>
                <a:ea typeface="Calibri Light"/>
                <a:cs typeface="Calibri Light"/>
              </a:endParaRPr>
            </a:p>
            <a:p>
              <a:r>
                <a:rPr lang="en-US" sz="1400">
                  <a:latin typeface="Calibri Light"/>
                  <a:ea typeface="Calibri Light"/>
                  <a:cs typeface="Calibri Light"/>
                </a:rPr>
                <a:t>Experience</a:t>
              </a:r>
              <a:r>
                <a:rPr lang="en-US" sz="1400">
                  <a:solidFill>
                    <a:srgbClr val="000000"/>
                  </a:solidFill>
                  <a:latin typeface="Calibri Light"/>
                  <a:ea typeface="Calibri Light"/>
                  <a:cs typeface="Calibri Light"/>
                </a:rPr>
                <a:t>: Supply Chain Intern @ PepsiCo</a:t>
              </a:r>
              <a:endParaRPr lang="en-US" sz="1400">
                <a:latin typeface="Calibri Light"/>
                <a:ea typeface="Calibri Light"/>
                <a:cs typeface="Calibri Light"/>
              </a:endParaRPr>
            </a:p>
            <a:p>
              <a:r>
                <a:rPr lang="en-US" sz="1400">
                  <a:solidFill>
                    <a:srgbClr val="000000"/>
                  </a:solidFill>
                  <a:latin typeface="Calibri Light"/>
                  <a:ea typeface="Calibri Light"/>
                  <a:cs typeface="Calibri Light"/>
                </a:rPr>
                <a:t>Skills: Software Architecture, Web Programming, Control System Implementation</a:t>
              </a:r>
              <a:endParaRPr lang="en-US" sz="1400">
                <a:latin typeface="Calibri Light"/>
                <a:ea typeface="Calibri Light"/>
                <a:cs typeface="Calibri Light"/>
              </a:endParaRPr>
            </a:p>
            <a:p>
              <a:r>
                <a:rPr lang="en-US" sz="1400">
                  <a:solidFill>
                    <a:srgbClr val="000000"/>
                  </a:solidFill>
                  <a:latin typeface="Calibri Light"/>
                  <a:ea typeface="Calibri Light"/>
                  <a:cs typeface="Calibri Light"/>
                </a:rPr>
                <a:t>True </a:t>
              </a:r>
              <a:r>
                <a:rPr lang="en-US" sz="1400" err="1">
                  <a:solidFill>
                    <a:srgbClr val="000000"/>
                  </a:solidFill>
                  <a:latin typeface="Calibri Light"/>
                  <a:ea typeface="Calibri Light"/>
                  <a:cs typeface="Calibri Light"/>
                </a:rPr>
                <a:t>Colours</a:t>
              </a:r>
              <a:r>
                <a:rPr lang="en-US" sz="1400">
                  <a:solidFill>
                    <a:srgbClr val="000000"/>
                  </a:solidFill>
                  <a:latin typeface="Calibri Light"/>
                  <a:ea typeface="Calibri Light"/>
                  <a:cs typeface="Calibri Light"/>
                </a:rPr>
                <a:t>: </a:t>
              </a:r>
              <a:r>
                <a:rPr lang="en-CA" sz="1400">
                  <a:solidFill>
                    <a:srgbClr val="000000"/>
                  </a:solidFill>
                  <a:latin typeface="Calibri Light"/>
                  <a:ea typeface="Calibri Light"/>
                  <a:cs typeface="Calibri Light"/>
                </a:rPr>
                <a:t>Blue (55%), Green (45%) </a:t>
              </a:r>
              <a:endParaRPr lang="en-US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429511EA-8C6E-F3A1-D16E-D6BF645D6D36}"/>
                </a:ext>
              </a:extLst>
            </p:cNvPr>
            <p:cNvSpPr/>
            <p:nvPr/>
          </p:nvSpPr>
          <p:spPr>
            <a:xfrm>
              <a:off x="2683565" y="750957"/>
              <a:ext cx="2654408" cy="66261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C2932FB-4574-FE3B-084B-055BF62487AC}"/>
              </a:ext>
            </a:extLst>
          </p:cNvPr>
          <p:cNvGrpSpPr/>
          <p:nvPr/>
        </p:nvGrpSpPr>
        <p:grpSpPr>
          <a:xfrm>
            <a:off x="4384260" y="4693478"/>
            <a:ext cx="5494653" cy="1862048"/>
            <a:chOff x="2606260" y="309217"/>
            <a:chExt cx="5405174" cy="186204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5141D0C-DA00-9A95-76DB-2A3067E35EA2}"/>
                </a:ext>
              </a:extLst>
            </p:cNvPr>
            <p:cNvSpPr txBox="1"/>
            <p:nvPr/>
          </p:nvSpPr>
          <p:spPr>
            <a:xfrm>
              <a:off x="2606260" y="309217"/>
              <a:ext cx="5405174" cy="186204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/>
                <a:t>MARCUS J CAMERON</a:t>
              </a:r>
            </a:p>
            <a:p>
              <a:endParaRPr lang="en-US" sz="1400">
                <a:latin typeface="Calibri Light"/>
                <a:ea typeface="Calibri Light"/>
                <a:cs typeface="Calibri Light"/>
              </a:endParaRPr>
            </a:p>
            <a:p>
              <a:r>
                <a:rPr lang="en-US" sz="1400">
                  <a:latin typeface="Calibri Light"/>
                  <a:ea typeface="Calibri Light"/>
                  <a:cs typeface="Calibri Light"/>
                </a:rPr>
                <a:t>Experience</a:t>
              </a:r>
              <a:r>
                <a:rPr lang="en-US" sz="1400">
                  <a:solidFill>
                    <a:srgbClr val="000000"/>
                  </a:solidFill>
                  <a:latin typeface="Calibri Light"/>
                  <a:ea typeface="Calibri Light"/>
                  <a:cs typeface="Calibri Light"/>
                </a:rPr>
                <a:t>: Controls Design and Integration, Industrial PLC programming and Vision System programming</a:t>
              </a:r>
              <a:endParaRPr lang="en-US" sz="1400">
                <a:latin typeface="Calibri Light"/>
                <a:ea typeface="Calibri Light"/>
                <a:cs typeface="Calibri Light"/>
              </a:endParaRPr>
            </a:p>
            <a:p>
              <a:r>
                <a:rPr lang="en-US" sz="1400">
                  <a:solidFill>
                    <a:srgbClr val="000000"/>
                  </a:solidFill>
                  <a:latin typeface="Calibri Light"/>
                  <a:ea typeface="Calibri Light"/>
                  <a:cs typeface="Calibri Light"/>
                </a:rPr>
                <a:t>Skills: Additive Manufacturing, Design and Programming</a:t>
              </a:r>
            </a:p>
            <a:p>
              <a:r>
                <a:rPr lang="en-US" sz="1400">
                  <a:solidFill>
                    <a:srgbClr val="000000"/>
                  </a:solidFill>
                  <a:latin typeface="Calibri Light"/>
                  <a:ea typeface="Calibri Light"/>
                  <a:cs typeface="Calibri Light"/>
                </a:rPr>
                <a:t>True </a:t>
              </a:r>
              <a:r>
                <a:rPr lang="en-US" sz="1400" err="1">
                  <a:solidFill>
                    <a:srgbClr val="000000"/>
                  </a:solidFill>
                  <a:latin typeface="Calibri Light"/>
                  <a:ea typeface="Calibri Light"/>
                  <a:cs typeface="Calibri Light"/>
                </a:rPr>
                <a:t>Colours</a:t>
              </a:r>
              <a:r>
                <a:rPr lang="en-US" sz="1400">
                  <a:solidFill>
                    <a:srgbClr val="000000"/>
                  </a:solidFill>
                  <a:latin typeface="Calibri Light"/>
                  <a:ea typeface="Calibri Light"/>
                  <a:cs typeface="Calibri Light"/>
                </a:rPr>
                <a:t>: Green (39%), Blue (21%)</a:t>
              </a:r>
              <a:endParaRPr lang="en-US"/>
            </a:p>
            <a:p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6D160A84-0BFA-A123-4B89-00898A12DEF5}"/>
                </a:ext>
              </a:extLst>
            </p:cNvPr>
            <p:cNvSpPr/>
            <p:nvPr/>
          </p:nvSpPr>
          <p:spPr>
            <a:xfrm>
              <a:off x="2683565" y="750957"/>
              <a:ext cx="2515138" cy="66261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444B9B8-F088-0829-2FE1-4C90900B9F57}"/>
              </a:ext>
            </a:extLst>
          </p:cNvPr>
          <p:cNvSpPr/>
          <p:nvPr/>
        </p:nvSpPr>
        <p:spPr>
          <a:xfrm>
            <a:off x="-1" y="0"/>
            <a:ext cx="77075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551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C63A1C-87D0-68DD-BC09-B798A014083B}"/>
              </a:ext>
            </a:extLst>
          </p:cNvPr>
          <p:cNvSpPr/>
          <p:nvPr/>
        </p:nvSpPr>
        <p:spPr>
          <a:xfrm>
            <a:off x="11622690" y="2259724"/>
            <a:ext cx="569308" cy="459827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B6C53-5429-C97B-CA5B-CCA49FD7DB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1982" y="2657366"/>
            <a:ext cx="7468797" cy="401659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1000"/>
              </a:lnSpc>
            </a:pPr>
            <a:r>
              <a:rPr lang="en-US" sz="1800" dirty="0">
                <a:highlight>
                  <a:srgbClr val="FFFFFF"/>
                </a:highlight>
              </a:rPr>
              <a:t>GOAL: </a:t>
            </a:r>
          </a:p>
          <a:p>
            <a:pPr>
              <a:lnSpc>
                <a:spcPct val="91000"/>
              </a:lnSpc>
            </a:pPr>
            <a:r>
              <a:rPr lang="en-US" sz="1800" dirty="0">
                <a:highlight>
                  <a:srgbClr val="FFFFFF"/>
                </a:highlight>
              </a:rPr>
              <a:t>Design and implement a 6-DOF robotic arm with a custom teach pendant interface.  </a:t>
            </a:r>
          </a:p>
          <a:p>
            <a:pPr>
              <a:lnSpc>
                <a:spcPct val="91000"/>
              </a:lnSpc>
            </a:pPr>
            <a:r>
              <a:rPr lang="en-US" sz="1800" dirty="0">
                <a:highlight>
                  <a:srgbClr val="FFFFFF"/>
                </a:highlight>
              </a:rPr>
              <a:t>System includes: </a:t>
            </a:r>
            <a:r>
              <a:rPr lang="en-CA" sz="1800" dirty="0">
                <a:highlight>
                  <a:srgbClr val="FFFFFF"/>
                </a:highlight>
              </a:rPr>
              <a:t>UI (web) -&gt; </a:t>
            </a:r>
            <a:r>
              <a:rPr lang="en-CA" sz="1800" dirty="0" err="1">
                <a:highlight>
                  <a:srgbClr val="FFFFFF"/>
                </a:highlight>
              </a:rPr>
              <a:t>bridge.py</a:t>
            </a:r>
            <a:r>
              <a:rPr lang="en-CA" sz="1800" dirty="0">
                <a:highlight>
                  <a:srgbClr val="FFFFFF"/>
                </a:highlight>
              </a:rPr>
              <a:t> -&gt; USB serial -&gt; Arduino </a:t>
            </a:r>
          </a:p>
          <a:p>
            <a:pPr>
              <a:lnSpc>
                <a:spcPct val="91000"/>
              </a:lnSpc>
            </a:pPr>
            <a:r>
              <a:rPr lang="en-CA" sz="1800" dirty="0">
                <a:highlight>
                  <a:srgbClr val="FFFFFF"/>
                </a:highlight>
              </a:rPr>
              <a:t>mega -&gt; motors </a:t>
            </a:r>
            <a:endParaRPr lang="en-US" sz="1800" dirty="0">
              <a:highlight>
                <a:srgbClr val="FFFFFF"/>
              </a:highlight>
            </a:endParaRPr>
          </a:p>
          <a:p>
            <a:pPr marL="285750" indent="-285750">
              <a:lnSpc>
                <a:spcPct val="91000"/>
              </a:lnSpc>
              <a:buFont typeface="Calibri" panose="020B0604020202020204" pitchFamily="34" charset="0"/>
              <a:buChar char="-"/>
            </a:pPr>
            <a:r>
              <a:rPr lang="en-US" sz="1800" dirty="0">
                <a:highlight>
                  <a:srgbClr val="FFFFFF"/>
                </a:highlight>
              </a:rPr>
              <a:t>Mechanical structure </a:t>
            </a:r>
          </a:p>
          <a:p>
            <a:pPr marL="285750" indent="-285750">
              <a:lnSpc>
                <a:spcPct val="91000"/>
              </a:lnSpc>
              <a:buFont typeface="Calibri" panose="020B0604020202020204" pitchFamily="34" charset="0"/>
              <a:buChar char="-"/>
            </a:pPr>
            <a:r>
              <a:rPr lang="en-US" sz="1800" dirty="0">
                <a:highlight>
                  <a:srgbClr val="FFFFFF"/>
                </a:highlight>
              </a:rPr>
              <a:t>Microcontroller based control </a:t>
            </a:r>
          </a:p>
          <a:p>
            <a:pPr marL="285750" indent="-285750">
              <a:lnSpc>
                <a:spcPct val="91000"/>
              </a:lnSpc>
              <a:buFont typeface="Calibri" panose="020B0604020202020204" pitchFamily="34" charset="0"/>
              <a:buChar char="-"/>
            </a:pPr>
            <a:r>
              <a:rPr lang="en-US" sz="1800" dirty="0">
                <a:highlight>
                  <a:srgbClr val="FFFFFF"/>
                </a:highlight>
              </a:rPr>
              <a:t>Web-based teach pendant UI </a:t>
            </a:r>
          </a:p>
          <a:p>
            <a:pPr marL="285750" indent="-285750">
              <a:lnSpc>
                <a:spcPct val="91000"/>
              </a:lnSpc>
              <a:buFont typeface="Calibri" panose="020B0604020202020204" pitchFamily="34" charset="0"/>
              <a:buChar char="-"/>
            </a:pPr>
            <a:r>
              <a:rPr lang="en-US" sz="1800" dirty="0" err="1">
                <a:highlight>
                  <a:srgbClr val="FFFFFF"/>
                </a:highlight>
              </a:rPr>
              <a:t>Wifi</a:t>
            </a:r>
            <a:r>
              <a:rPr lang="en-US" sz="1800" dirty="0">
                <a:highlight>
                  <a:srgbClr val="FFFFFF"/>
                </a:highlight>
              </a:rPr>
              <a:t> capable communication architecture </a:t>
            </a:r>
          </a:p>
          <a:p>
            <a:pPr marL="285750" indent="-285750">
              <a:lnSpc>
                <a:spcPct val="91000"/>
              </a:lnSpc>
              <a:buFont typeface="Calibri" panose="020B0604020202020204" pitchFamily="34" charset="0"/>
              <a:buChar char="-"/>
            </a:pPr>
            <a:endParaRPr lang="en-US" sz="1800" dirty="0">
              <a:highlight>
                <a:srgbClr val="FFFFFF"/>
              </a:highlight>
            </a:endParaRPr>
          </a:p>
          <a:p>
            <a:pPr>
              <a:lnSpc>
                <a:spcPct val="91000"/>
              </a:lnSpc>
            </a:pPr>
            <a:endParaRPr lang="en-US" sz="1800" dirty="0">
              <a:highlight>
                <a:srgbClr val="FFFFFF"/>
              </a:highlight>
            </a:endParaRPr>
          </a:p>
          <a:p>
            <a:pPr>
              <a:lnSpc>
                <a:spcPct val="91000"/>
              </a:lnSpc>
            </a:pPr>
            <a:endParaRPr lang="en-US" sz="1800" dirty="0">
              <a:highlight>
                <a:srgbClr val="FFFFFF"/>
              </a:highligh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674BF4-C4A8-9FD2-9C4D-C01BE0E9B4EC}"/>
              </a:ext>
            </a:extLst>
          </p:cNvPr>
          <p:cNvSpPr txBox="1"/>
          <p:nvPr/>
        </p:nvSpPr>
        <p:spPr>
          <a:xfrm rot="5400000">
            <a:off x="9589323" y="4418304"/>
            <a:ext cx="4599923" cy="287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1000"/>
              </a:lnSpc>
              <a:spcBef>
                <a:spcPts val="700"/>
              </a:spcBef>
              <a:spcAft>
                <a:spcPts val="700"/>
              </a:spcAft>
            </a:pPr>
            <a:r>
              <a:rPr lang="en-US" sz="1200" b="0" kern="1200" cap="all" spc="50" baseline="0">
                <a:latin typeface="+mn-lt"/>
                <a:ea typeface="+mn-ea"/>
                <a:cs typeface="+mn-cs"/>
              </a:rPr>
              <a:t>Source:</a:t>
            </a:r>
            <a:r>
              <a:rPr lang="en-US" sz="1200" b="0" kern="1200" cap="all" spc="50" baseline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cap="all" spc="50" baseline="0">
                <a:solidFill>
                  <a:schemeClr val="bg1"/>
                </a:solidFill>
                <a:latin typeface="+mn-lt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Anin Robotics</a:t>
            </a:r>
            <a:r>
              <a:rPr lang="en-US" sz="1200" b="0" kern="1200" cap="all" spc="50" baseline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cap="all" spc="50" baseline="0">
                <a:latin typeface="+mn-lt"/>
                <a:ea typeface="+mn-ea"/>
                <a:cs typeface="+mn-cs"/>
              </a:rPr>
              <a:t>– https://aninrobotics.com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1076FE-E460-F439-A13D-4C94A45A0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68" t="-3840" r="-9331" b="-1075"/>
          <a:stretch>
            <a:fillRect/>
          </a:stretch>
        </p:blipFill>
        <p:spPr>
          <a:xfrm>
            <a:off x="7938998" y="2442105"/>
            <a:ext cx="3500424" cy="4241907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C2BDC1-D7F7-7A8B-ADD6-824857A9D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317814"/>
            <a:ext cx="10268712" cy="17007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100" kern="1200" cap="all" spc="120" baseline="0">
                <a:latin typeface="+mj-lt"/>
                <a:ea typeface="+mj-ea"/>
                <a:cs typeface="+mj-cs"/>
              </a:rPr>
              <a:t>Project</a:t>
            </a:r>
            <a:r>
              <a:rPr lang="en-US" sz="6100"/>
              <a:t> Overview</a:t>
            </a:r>
            <a:endParaRPr lang="en-US"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E788DB-166F-6635-9ACF-5B37473A4DF9}"/>
              </a:ext>
            </a:extLst>
          </p:cNvPr>
          <p:cNvSpPr/>
          <p:nvPr/>
        </p:nvSpPr>
        <p:spPr>
          <a:xfrm>
            <a:off x="840827" y="560552"/>
            <a:ext cx="4414344" cy="788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8D319A-9C1F-55A1-0EC5-002FB91CBC5C}"/>
              </a:ext>
            </a:extLst>
          </p:cNvPr>
          <p:cNvSpPr/>
          <p:nvPr/>
        </p:nvSpPr>
        <p:spPr>
          <a:xfrm>
            <a:off x="6814206" y="1716689"/>
            <a:ext cx="4414344" cy="788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5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76105-481A-23A6-F2BD-A413C22A2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75" y="309055"/>
            <a:ext cx="10268712" cy="17007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/>
              <a:t>Project Description</a:t>
            </a:r>
            <a:r>
              <a:rPr lang="en-US" sz="4800">
                <a:solidFill>
                  <a:srgbClr val="FFFFFF"/>
                </a:solidFill>
              </a:rPr>
              <a:t> </a:t>
            </a:r>
            <a:r>
              <a:rPr lang="en-US" sz="4800">
                <a:solidFill>
                  <a:schemeClr val="accent1"/>
                </a:solidFill>
              </a:rPr>
              <a:t>/ </a:t>
            </a:r>
            <a:r>
              <a:rPr lang="en-US" sz="4800"/>
              <a:t>Objectives</a:t>
            </a:r>
            <a:r>
              <a:rPr lang="en-CA" sz="4800"/>
              <a:t> </a:t>
            </a:r>
            <a:endParaRPr lang="en-US" sz="4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2E9761-C350-09BF-B1E3-FD93DD092B44}"/>
              </a:ext>
            </a:extLst>
          </p:cNvPr>
          <p:cNvSpPr/>
          <p:nvPr/>
        </p:nvSpPr>
        <p:spPr>
          <a:xfrm>
            <a:off x="0" y="1103585"/>
            <a:ext cx="8942551" cy="52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76CE41-CD5F-8A62-73C6-89409FAF0B7E}"/>
              </a:ext>
            </a:extLst>
          </p:cNvPr>
          <p:cNvSpPr/>
          <p:nvPr/>
        </p:nvSpPr>
        <p:spPr>
          <a:xfrm>
            <a:off x="0" y="1156136"/>
            <a:ext cx="12191999" cy="1182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7E55CF-640C-0848-3E18-1DCC26AACA6D}"/>
              </a:ext>
            </a:extLst>
          </p:cNvPr>
          <p:cNvSpPr/>
          <p:nvPr/>
        </p:nvSpPr>
        <p:spPr>
          <a:xfrm>
            <a:off x="3249447" y="6805447"/>
            <a:ext cx="8942551" cy="52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19503-0FCE-4F92-A37A-5A54A8E2E8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3155" y="2395062"/>
            <a:ext cx="7014253" cy="209586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1000"/>
              </a:lnSpc>
            </a:pPr>
            <a:r>
              <a:rPr lang="en-CA" sz="1600">
                <a:highlight>
                  <a:srgbClr val="FFFFFF"/>
                </a:highlight>
              </a:rPr>
              <a:t>Design and implement a teach-pendant controlled robotic arm capable of manual joint positioning and teach and repeat operations </a:t>
            </a:r>
          </a:p>
          <a:p>
            <a:pPr>
              <a:lnSpc>
                <a:spcPct val="91000"/>
              </a:lnSpc>
            </a:pPr>
            <a:r>
              <a:rPr lang="en-CA" sz="1600">
                <a:highlight>
                  <a:srgbClr val="FFFFFF"/>
                </a:highlight>
              </a:rPr>
              <a:t>Integrate mechanical design, motor control, and sensors to enable precise joint control and trajectory</a:t>
            </a:r>
          </a:p>
          <a:p>
            <a:pPr>
              <a:lnSpc>
                <a:spcPct val="91000"/>
              </a:lnSpc>
            </a:pPr>
            <a:r>
              <a:rPr lang="en-CA" sz="1600">
                <a:highlight>
                  <a:srgbClr val="FFFFFF"/>
                </a:highlight>
              </a:rPr>
              <a:t>Validate the system through repeatable sequence demonstrations appropriate for educational and worship environments </a:t>
            </a:r>
          </a:p>
          <a:p>
            <a:pPr>
              <a:lnSpc>
                <a:spcPct val="91000"/>
              </a:lnSpc>
            </a:pPr>
            <a:endParaRPr lang="en-US" sz="2000">
              <a:highlight>
                <a:srgbClr val="FFFFFF"/>
              </a:highlight>
            </a:endParaRPr>
          </a:p>
        </p:txBody>
      </p:sp>
      <p:pic>
        <p:nvPicPr>
          <p:cNvPr id="9" name="Picture 8" descr="An orange robotic arm with blue arrows around it&#10;&#10;AI-generated content may be incorrect.">
            <a:extLst>
              <a:ext uri="{FF2B5EF4-FFF2-40B4-BE49-F238E27FC236}">
                <a16:creationId xmlns:a16="http://schemas.microsoft.com/office/drawing/2014/main" id="{EE562E45-B57F-BB9B-FF25-92323A0CA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6652" y="1749425"/>
            <a:ext cx="584835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8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08B38-A6A1-B1D8-57A2-093A00765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6CBB1-DE48-0B45-A535-19D7C02CA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75" y="309055"/>
            <a:ext cx="10268712" cy="17007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/>
              <a:t>Similar Products </a:t>
            </a:r>
            <a:r>
              <a:rPr lang="en-CA" sz="4800" dirty="0"/>
              <a:t> </a:t>
            </a:r>
            <a:endParaRPr lang="en-US" sz="4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22E46F-B781-9EDF-ED04-74D06DD78C99}"/>
              </a:ext>
            </a:extLst>
          </p:cNvPr>
          <p:cNvSpPr/>
          <p:nvPr/>
        </p:nvSpPr>
        <p:spPr>
          <a:xfrm>
            <a:off x="0" y="1103585"/>
            <a:ext cx="8942551" cy="52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E9E9F1-06ED-A578-C63D-2A0BCB9B880B}"/>
              </a:ext>
            </a:extLst>
          </p:cNvPr>
          <p:cNvSpPr/>
          <p:nvPr/>
        </p:nvSpPr>
        <p:spPr>
          <a:xfrm>
            <a:off x="0" y="1156136"/>
            <a:ext cx="12191999" cy="1182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0875E8-35EA-6B93-E353-9B593BF54864}"/>
              </a:ext>
            </a:extLst>
          </p:cNvPr>
          <p:cNvSpPr/>
          <p:nvPr/>
        </p:nvSpPr>
        <p:spPr>
          <a:xfrm>
            <a:off x="3249447" y="6805447"/>
            <a:ext cx="8942551" cy="52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yellow robotic arm with a white background&#10;&#10;AI-generated content may be incorrect.">
            <a:extLst>
              <a:ext uri="{FF2B5EF4-FFF2-40B4-BE49-F238E27FC236}">
                <a16:creationId xmlns:a16="http://schemas.microsoft.com/office/drawing/2014/main" id="{D900F193-DBEB-800E-2FFF-771288644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97" y="3003251"/>
            <a:ext cx="4364067" cy="29937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437F4EB-AE8E-045B-4E2F-F66C57AE15E6}"/>
              </a:ext>
            </a:extLst>
          </p:cNvPr>
          <p:cNvSpPr txBox="1"/>
          <p:nvPr/>
        </p:nvSpPr>
        <p:spPr>
          <a:xfrm>
            <a:off x="1232909" y="1713823"/>
            <a:ext cx="2198276" cy="12958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/>
              <a:t>FANUC Robot</a:t>
            </a:r>
          </a:p>
          <a:p>
            <a:pPr marL="285750" indent="-285750">
              <a:lnSpc>
                <a:spcPct val="150000"/>
              </a:lnSpc>
              <a:buFont typeface="Calibri"/>
              <a:buChar char="-"/>
            </a:pPr>
            <a:r>
              <a:rPr lang="en-US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Expensive</a:t>
            </a:r>
          </a:p>
          <a:p>
            <a:pPr marL="285750" indent="-285750">
              <a:lnSpc>
                <a:spcPct val="150000"/>
              </a:lnSpc>
              <a:buFont typeface="Calibri"/>
              <a:buChar char="-"/>
            </a:pPr>
            <a:r>
              <a:rPr lang="en-US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Lots of </a:t>
            </a:r>
            <a:r>
              <a:rPr lang="en-US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features</a:t>
            </a:r>
            <a:endParaRPr lang="en-US" dirty="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377D96-25E2-62C3-0CC3-6D92490C8863}"/>
              </a:ext>
            </a:extLst>
          </p:cNvPr>
          <p:cNvSpPr txBox="1"/>
          <p:nvPr/>
        </p:nvSpPr>
        <p:spPr>
          <a:xfrm>
            <a:off x="4510946" y="1756954"/>
            <a:ext cx="4139219" cy="12958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WLKATA </a:t>
            </a:r>
            <a:r>
              <a:rPr lang="en-US" dirty="0" err="1"/>
              <a:t>Microbot</a:t>
            </a:r>
          </a:p>
          <a:p>
            <a:pPr marL="285750" indent="-285750">
              <a:lnSpc>
                <a:spcPct val="150000"/>
              </a:lnSpc>
              <a:buFont typeface="Calibri"/>
              <a:buChar char="-"/>
            </a:pPr>
            <a:r>
              <a:rPr lang="en-US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Expensive</a:t>
            </a:r>
          </a:p>
          <a:p>
            <a:pPr marL="285750" indent="-285750">
              <a:lnSpc>
                <a:spcPct val="150000"/>
              </a:lnSpc>
              <a:buFont typeface="Calibri"/>
              <a:buChar char="-"/>
            </a:pPr>
            <a:r>
              <a:rPr lang="en-US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Wireless Teach Pendant</a:t>
            </a:r>
            <a:endParaRPr lang="en-US" dirty="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16" name="Picture 15" descr="A robotic arm and a device&#10;&#10;AI-generated content may be incorrect.">
            <a:extLst>
              <a:ext uri="{FF2B5EF4-FFF2-40B4-BE49-F238E27FC236}">
                <a16:creationId xmlns:a16="http://schemas.microsoft.com/office/drawing/2014/main" id="{5D4C1099-A4E7-4BCE-9123-988D899D1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932" y="3436188"/>
            <a:ext cx="2564287" cy="2516038"/>
          </a:xfrm>
          <a:prstGeom prst="rect">
            <a:avLst/>
          </a:prstGeom>
        </p:spPr>
      </p:pic>
      <p:pic>
        <p:nvPicPr>
          <p:cNvPr id="17" name="Picture 16" descr="A blue and silver robotic arm&#10;&#10;AI-generated content may be incorrect.">
            <a:extLst>
              <a:ext uri="{FF2B5EF4-FFF2-40B4-BE49-F238E27FC236}">
                <a16:creationId xmlns:a16="http://schemas.microsoft.com/office/drawing/2014/main" id="{F7E23D43-5C15-BF12-69FB-A4671BFC19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340" y="3464943"/>
            <a:ext cx="2448302" cy="25304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541A591-D834-3FD6-7B80-0364C2E66618}"/>
              </a:ext>
            </a:extLst>
          </p:cNvPr>
          <p:cNvSpPr txBox="1"/>
          <p:nvPr/>
        </p:nvSpPr>
        <p:spPr>
          <a:xfrm>
            <a:off x="8622870" y="1713821"/>
            <a:ext cx="4139219" cy="12958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/>
              <a:t>AR4</a:t>
            </a:r>
          </a:p>
          <a:p>
            <a:pPr marL="285750" indent="-285750">
              <a:lnSpc>
                <a:spcPct val="150000"/>
              </a:lnSpc>
              <a:buFont typeface="Calibri"/>
              <a:buChar char="-"/>
            </a:pPr>
            <a:r>
              <a:rPr lang="en-US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$1,329</a:t>
            </a:r>
            <a:endParaRPr lang="en-US" dirty="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pPr marL="285750" indent="-285750">
              <a:lnSpc>
                <a:spcPct val="150000"/>
              </a:lnSpc>
              <a:buFont typeface="Calibri"/>
              <a:buChar char="-"/>
            </a:pPr>
            <a:r>
              <a:rPr lang="en-US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Build it your own</a:t>
            </a:r>
            <a:endParaRPr lang="en-US" dirty="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334619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5FEF6-0235-87C9-6EC6-96F505EF2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C0FA6-6502-1B16-2D77-14A77A8BE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75" y="309055"/>
            <a:ext cx="10268712" cy="17007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/>
              <a:t>Software Alternatives </a:t>
            </a:r>
            <a:r>
              <a:rPr lang="en-CA" sz="4800" dirty="0"/>
              <a:t> </a:t>
            </a:r>
            <a:endParaRPr lang="en-US" sz="4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1BD99C-43A8-6FE7-BF0B-E30717EC4EE4}"/>
              </a:ext>
            </a:extLst>
          </p:cNvPr>
          <p:cNvSpPr/>
          <p:nvPr/>
        </p:nvSpPr>
        <p:spPr>
          <a:xfrm>
            <a:off x="0" y="1103585"/>
            <a:ext cx="8942551" cy="52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D13262-C8F9-E6E4-FD33-29D61A1246EE}"/>
              </a:ext>
            </a:extLst>
          </p:cNvPr>
          <p:cNvSpPr/>
          <p:nvPr/>
        </p:nvSpPr>
        <p:spPr>
          <a:xfrm>
            <a:off x="0" y="1156136"/>
            <a:ext cx="12191999" cy="1182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1263B2-A148-84AF-097D-E1710DBA001D}"/>
              </a:ext>
            </a:extLst>
          </p:cNvPr>
          <p:cNvSpPr/>
          <p:nvPr/>
        </p:nvSpPr>
        <p:spPr>
          <a:xfrm>
            <a:off x="3249447" y="6805447"/>
            <a:ext cx="8942551" cy="52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BDD7039-F871-E708-93BE-4B2BAC6234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0222" y="1632203"/>
            <a:ext cx="5665778" cy="4844533"/>
          </a:xfrm>
        </p:spPr>
        <p:txBody>
          <a:bodyPr>
            <a:normAutofit lnSpcReduction="10000"/>
          </a:bodyPr>
          <a:lstStyle/>
          <a:p>
            <a:r>
              <a:rPr lang="en-CA" b="1" dirty="0"/>
              <a:t>Option 1</a:t>
            </a:r>
            <a:r>
              <a:rPr lang="en-CA" dirty="0"/>
              <a:t> : Direct Desktop serial control (PyQt + PySerial over USB)</a:t>
            </a:r>
          </a:p>
          <a:p>
            <a:pPr marL="457200" indent="-457200">
              <a:buFontTx/>
              <a:buChar char="-"/>
            </a:pPr>
            <a:r>
              <a:rPr lang="en-CA" dirty="0"/>
              <a:t>UI directly communicates with </a:t>
            </a:r>
            <a:r>
              <a:rPr lang="en-CA" dirty="0" err="1"/>
              <a:t>arduino</a:t>
            </a:r>
            <a:r>
              <a:rPr lang="en-CA" dirty="0"/>
              <a:t> </a:t>
            </a:r>
          </a:p>
          <a:p>
            <a:pPr marL="457200" indent="-457200">
              <a:buFontTx/>
              <a:buChar char="-"/>
            </a:pPr>
            <a:r>
              <a:rPr lang="en-CA" dirty="0"/>
              <a:t>Simple architecture</a:t>
            </a:r>
          </a:p>
          <a:p>
            <a:pPr marL="457200" indent="-457200">
              <a:buFontTx/>
              <a:buChar char="-"/>
            </a:pPr>
            <a:r>
              <a:rPr lang="en-CA" dirty="0"/>
              <a:t>Good for early testing </a:t>
            </a:r>
          </a:p>
          <a:p>
            <a:pPr marL="457200" indent="-457200">
              <a:buFontTx/>
              <a:buChar char="-"/>
            </a:pPr>
            <a:endParaRPr lang="en-CA" dirty="0"/>
          </a:p>
          <a:p>
            <a:pPr marL="457200" indent="-457200">
              <a:buFontTx/>
              <a:buChar char="-"/>
            </a:pPr>
            <a:r>
              <a:rPr lang="en-CA" dirty="0"/>
              <a:t>Tightly coupled to UI hardware </a:t>
            </a:r>
          </a:p>
          <a:p>
            <a:pPr marL="457200" indent="-457200">
              <a:buFontTx/>
              <a:buChar char="-"/>
            </a:pPr>
            <a:r>
              <a:rPr lang="en-CA" dirty="0"/>
              <a:t>No remote/network control</a:t>
            </a:r>
          </a:p>
          <a:p>
            <a:pPr marL="457200" indent="-457200">
              <a:buFontTx/>
              <a:buChar char="-"/>
            </a:pPr>
            <a:endParaRPr lang="en-CA" dirty="0"/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E591807A-6EA6-61AE-2F0C-333C2B8DD47D}"/>
              </a:ext>
            </a:extLst>
          </p:cNvPr>
          <p:cNvSpPr>
            <a:spLocks noGrp="1"/>
          </p:cNvSpPr>
          <p:nvPr/>
        </p:nvSpPr>
        <p:spPr>
          <a:xfrm>
            <a:off x="5957576" y="1614531"/>
            <a:ext cx="5665778" cy="4844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1000"/>
              </a:lnSpc>
              <a:spcBef>
                <a:spcPts val="700"/>
              </a:spcBef>
              <a:spcAft>
                <a:spcPts val="700"/>
              </a:spcAft>
              <a:buFont typeface="Arial" panose="020B0604020202020204" pitchFamily="34" charset="0"/>
              <a:buNone/>
              <a:defRPr sz="2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20" indent="-274320" algn="l" defTabSz="914400" rtl="0" eaLnBrk="1" latinLnBrk="0" hangingPunct="1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ClrTx/>
              <a:buFont typeface="Wingdings" panose="05000000000000000000" pitchFamily="2" charset="2"/>
              <a:buChar char="§"/>
              <a:defRPr sz="23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4320" indent="0" algn="l" defTabSz="914400" rtl="0" eaLnBrk="1" latinLnBrk="0" hangingPunct="1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b="1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274320" algn="l" defTabSz="914400" rtl="0" eaLnBrk="1" latinLnBrk="0" hangingPunct="1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ClrTx/>
              <a:buFont typeface="Wingdings" panose="05000000000000000000" pitchFamily="2" charset="2"/>
              <a:buChar char="§"/>
              <a:defRPr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4360" indent="0" algn="l" defTabSz="914400" rtl="0" eaLnBrk="1" latinLnBrk="0" hangingPunct="1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b="1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b="1" dirty="0"/>
              <a:t>Option</a:t>
            </a:r>
            <a:r>
              <a:rPr lang="en-CA" dirty="0"/>
              <a:t> </a:t>
            </a:r>
            <a:r>
              <a:rPr lang="en-CA" b="1" dirty="0"/>
              <a:t>2</a:t>
            </a:r>
            <a:r>
              <a:rPr lang="en-CA" dirty="0"/>
              <a:t> : Structured JSON Protocol </a:t>
            </a:r>
          </a:p>
          <a:p>
            <a:endParaRPr lang="en-CA" dirty="0"/>
          </a:p>
          <a:p>
            <a:pPr marL="457200" indent="-457200">
              <a:buFontTx/>
              <a:buChar char="-"/>
            </a:pPr>
            <a:r>
              <a:rPr lang="en-CA" dirty="0"/>
              <a:t>Uses structured commands (ID, POS, SPEED)</a:t>
            </a:r>
          </a:p>
          <a:p>
            <a:pPr marL="457200" indent="-457200">
              <a:buFontTx/>
              <a:buChar char="-"/>
            </a:pPr>
            <a:r>
              <a:rPr lang="en-CA" dirty="0"/>
              <a:t>Uses HTTP POST (Send) and GET to retrieve motor status </a:t>
            </a:r>
          </a:p>
          <a:p>
            <a:pPr marL="457200" indent="-457200">
              <a:buFontTx/>
              <a:buChar char="-"/>
            </a:pPr>
            <a:r>
              <a:rPr lang="en-CA" dirty="0"/>
              <a:t>Clean separation between UI and hardware</a:t>
            </a:r>
          </a:p>
          <a:p>
            <a:pPr marL="457200" indent="-457200">
              <a:buFontTx/>
              <a:buChar char="-"/>
            </a:pPr>
            <a:r>
              <a:rPr lang="en-CA" dirty="0"/>
              <a:t>Supports future Wi-fi integration </a:t>
            </a:r>
          </a:p>
          <a:p>
            <a:pPr marL="457200" indent="-457200">
              <a:buFontTx/>
              <a:buChar char="-"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33035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550B4-B744-648D-370B-FC44315A1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03" y="434231"/>
            <a:ext cx="10268712" cy="1700784"/>
          </a:xfrm>
        </p:spPr>
        <p:txBody>
          <a:bodyPr>
            <a:normAutofit/>
          </a:bodyPr>
          <a:lstStyle/>
          <a:p>
            <a:r>
              <a:rPr lang="en-CA" sz="4500" dirty="0"/>
              <a:t>Post/Get Commands (Servo Testing)</a:t>
            </a:r>
            <a:endParaRPr lang="en-US" sz="45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DCED1D1-A625-4209-EBFD-C84F457BEE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03" y="2587625"/>
            <a:ext cx="4794356" cy="3594100"/>
          </a:xfrm>
          <a:prstGeom prst="rect">
            <a:avLst/>
          </a:prstGeom>
        </p:spPr>
      </p:pic>
      <p:pic>
        <p:nvPicPr>
          <p:cNvPr id="6" name="trim.6A7BF488-0B60-4290-B767-ED3EDE4A5566.MOV">
            <a:hlinkClick r:id="" action="ppaction://media"/>
            <a:extLst>
              <a:ext uri="{FF2B5EF4-FFF2-40B4-BE49-F238E27FC236}">
                <a16:creationId xmlns:a16="http://schemas.microsoft.com/office/drawing/2014/main" id="{07E018BC-D5A4-9570-4813-6B054231BB41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08913" y="2582863"/>
            <a:ext cx="2298170" cy="408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2A63C-715D-88C0-2E71-3AC7D446A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1A9C7-F3D1-737C-1C93-79C710AE6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75" y="309055"/>
            <a:ext cx="10268712" cy="17007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Teach </a:t>
            </a:r>
            <a:r>
              <a:rPr lang="en-US" sz="4800"/>
              <a:t>Pendent Alternatives</a:t>
            </a:r>
            <a:r>
              <a:rPr lang="en-US" sz="4800" dirty="0"/>
              <a:t> </a:t>
            </a:r>
            <a:r>
              <a:rPr lang="en-CA" sz="4800" dirty="0"/>
              <a:t> </a:t>
            </a:r>
            <a:endParaRPr lang="en-US" sz="4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BF82D4-0E94-C6BE-004D-D8CF67404146}"/>
              </a:ext>
            </a:extLst>
          </p:cNvPr>
          <p:cNvSpPr/>
          <p:nvPr/>
        </p:nvSpPr>
        <p:spPr>
          <a:xfrm>
            <a:off x="0" y="1103585"/>
            <a:ext cx="8942551" cy="52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E4D940-3B92-AEA7-0496-57A461D96596}"/>
              </a:ext>
            </a:extLst>
          </p:cNvPr>
          <p:cNvSpPr/>
          <p:nvPr/>
        </p:nvSpPr>
        <p:spPr>
          <a:xfrm>
            <a:off x="0" y="1156136"/>
            <a:ext cx="12191999" cy="1182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AB71D8-54AB-2C5A-5134-9B8DC6B1DABC}"/>
              </a:ext>
            </a:extLst>
          </p:cNvPr>
          <p:cNvSpPr/>
          <p:nvPr/>
        </p:nvSpPr>
        <p:spPr>
          <a:xfrm>
            <a:off x="3249447" y="6805447"/>
            <a:ext cx="8942551" cy="52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094A9-A7A7-7C23-A80A-369B8AE50C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74476" y="2380685"/>
            <a:ext cx="7014253" cy="209586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1000"/>
              </a:lnSpc>
            </a:pPr>
            <a:endParaRPr lang="en-CA" sz="1600" dirty="0">
              <a:highlight>
                <a:srgbClr val="FFFFFF"/>
              </a:highlight>
            </a:endParaRPr>
          </a:p>
          <a:p>
            <a:pPr>
              <a:lnSpc>
                <a:spcPct val="91000"/>
              </a:lnSpc>
            </a:pPr>
            <a:endParaRPr lang="en-US" sz="2000">
              <a:highlight>
                <a:srgbClr val="FFFFFF"/>
              </a:highlight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A861CBA-CFF3-4DF6-F65E-69DF33BB8D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691118"/>
              </p:ext>
            </p:extLst>
          </p:nvPr>
        </p:nvGraphicFramePr>
        <p:xfrm>
          <a:off x="316301" y="1466490"/>
          <a:ext cx="11469544" cy="253511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67386">
                  <a:extLst>
                    <a:ext uri="{9D8B030D-6E8A-4147-A177-3AD203B41FA5}">
                      <a16:colId xmlns:a16="http://schemas.microsoft.com/office/drawing/2014/main" val="1409547195"/>
                    </a:ext>
                  </a:extLst>
                </a:gridCol>
                <a:gridCol w="2867386">
                  <a:extLst>
                    <a:ext uri="{9D8B030D-6E8A-4147-A177-3AD203B41FA5}">
                      <a16:colId xmlns:a16="http://schemas.microsoft.com/office/drawing/2014/main" val="1485207644"/>
                    </a:ext>
                  </a:extLst>
                </a:gridCol>
                <a:gridCol w="2867386">
                  <a:extLst>
                    <a:ext uri="{9D8B030D-6E8A-4147-A177-3AD203B41FA5}">
                      <a16:colId xmlns:a16="http://schemas.microsoft.com/office/drawing/2014/main" val="1356192489"/>
                    </a:ext>
                  </a:extLst>
                </a:gridCol>
                <a:gridCol w="2867386">
                  <a:extLst>
                    <a:ext uri="{9D8B030D-6E8A-4147-A177-3AD203B41FA5}">
                      <a16:colId xmlns:a16="http://schemas.microsoft.com/office/drawing/2014/main" val="2036109938"/>
                    </a:ext>
                  </a:extLst>
                </a:gridCol>
              </a:tblGrid>
              <a:tr h="478324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600" b="1" i="0">
                          <a:effectLst/>
                          <a:latin typeface="Aptos"/>
                        </a:rPr>
                        <a:t>Primary Device</a:t>
                      </a:r>
                      <a:r>
                        <a:rPr lang="en-US" sz="1600" b="0" i="0" dirty="0">
                          <a:effectLst/>
                          <a:latin typeface="Aptos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600" b="1" i="0">
                          <a:effectLst/>
                          <a:latin typeface="Aptos"/>
                        </a:rPr>
                        <a:t>Screen</a:t>
                      </a:r>
                      <a:r>
                        <a:rPr lang="en-US" sz="1600" b="0" i="0" dirty="0">
                          <a:effectLst/>
                          <a:latin typeface="Aptos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600" b="1" i="0">
                          <a:effectLst/>
                          <a:latin typeface="Aptos"/>
                        </a:rPr>
                        <a:t>Buttons</a:t>
                      </a:r>
                      <a:r>
                        <a:rPr lang="en-US" sz="1600" b="0" i="0" dirty="0">
                          <a:effectLst/>
                          <a:latin typeface="Aptos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600" b="1" i="0">
                          <a:effectLst/>
                          <a:latin typeface="Aptos"/>
                        </a:rPr>
                        <a:t>Connection</a:t>
                      </a:r>
                      <a:r>
                        <a:rPr lang="en-US" sz="1600" b="0" i="0" dirty="0">
                          <a:effectLst/>
                          <a:latin typeface="Aptos"/>
                        </a:rPr>
                        <a:t> </a:t>
                      </a:r>
                    </a:p>
                  </a:txBody>
                  <a:tcPr marL="66675" marR="6667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2845243"/>
                  </a:ext>
                </a:extLst>
              </a:tr>
              <a:tr h="478324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Aptos"/>
                        </a:rPr>
                        <a:t>Raspberry Pi </a:t>
                      </a:r>
                    </a:p>
                  </a:txBody>
                  <a:tcPr marL="66675" marR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Aptos"/>
                        </a:rPr>
                        <a:t>Old Laptop Screen </a:t>
                      </a:r>
                    </a:p>
                  </a:txBody>
                  <a:tcPr marL="66675" marR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Aptos"/>
                        </a:rPr>
                        <a:t>All Touch Screen </a:t>
                      </a:r>
                    </a:p>
                  </a:txBody>
                  <a:tcPr marL="66675" marR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Aptos"/>
                        </a:rPr>
                        <a:t>Bluetooth </a:t>
                      </a:r>
                    </a:p>
                  </a:txBody>
                  <a:tcPr marL="66675" marR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6720899"/>
                  </a:ext>
                </a:extLst>
              </a:tr>
              <a:tr h="789235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Aptos"/>
                        </a:rPr>
                        <a:t>Old Tablet </a:t>
                      </a:r>
                    </a:p>
                  </a:txBody>
                  <a:tcPr marL="66675" marR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Aptos"/>
                        </a:rPr>
                        <a:t>Build into Tablet </a:t>
                      </a:r>
                    </a:p>
                  </a:txBody>
                  <a:tcPr marL="66675" marR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Aptos"/>
                        </a:rPr>
                        <a:t>All Touch Screen except emergency stop </a:t>
                      </a:r>
                    </a:p>
                  </a:txBody>
                  <a:tcPr marL="66675" marR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600" b="0" i="0" dirty="0" err="1">
                          <a:effectLst/>
                          <a:latin typeface="Aptos"/>
                        </a:rPr>
                        <a:t>WiFi</a:t>
                      </a:r>
                      <a:r>
                        <a:rPr lang="en-US" sz="1600" b="0" i="0" dirty="0">
                          <a:effectLst/>
                          <a:latin typeface="Aptos"/>
                        </a:rPr>
                        <a:t> </a:t>
                      </a:r>
                    </a:p>
                  </a:txBody>
                  <a:tcPr marL="66675" marR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6268158"/>
                  </a:ext>
                </a:extLst>
              </a:tr>
              <a:tr h="789235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Aptos"/>
                        </a:rPr>
                        <a:t>Raspberry Pi Remotely connected </a:t>
                      </a:r>
                    </a:p>
                  </a:txBody>
                  <a:tcPr marL="66675" marR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Aptos"/>
                        </a:rPr>
                        <a:t>Touch Screen </a:t>
                      </a:r>
                    </a:p>
                  </a:txBody>
                  <a:tcPr marL="66675" marR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Aptos"/>
                        </a:rPr>
                        <a:t>Physical Buttons with display </a:t>
                      </a:r>
                    </a:p>
                  </a:txBody>
                  <a:tcPr marL="66675" marR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600" b="0" i="0">
                          <a:effectLst/>
                          <a:latin typeface="Aptos"/>
                        </a:rPr>
                        <a:t>Wire </a:t>
                      </a:r>
                    </a:p>
                  </a:txBody>
                  <a:tcPr marL="66675" marR="6667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2147085"/>
                  </a:ext>
                </a:extLst>
              </a:tr>
            </a:tbl>
          </a:graphicData>
        </a:graphic>
      </p:graphicFrame>
      <p:pic>
        <p:nvPicPr>
          <p:cNvPr id="10" name="Picture 9" descr="A green circuit board with many different components&#10;&#10;AI-generated content may be incorrect.">
            <a:extLst>
              <a:ext uri="{FF2B5EF4-FFF2-40B4-BE49-F238E27FC236}">
                <a16:creationId xmlns:a16="http://schemas.microsoft.com/office/drawing/2014/main" id="{4350D7D7-9D48-E39D-EA5D-560358F9C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593" y="4370426"/>
            <a:ext cx="2543302" cy="2078956"/>
          </a:xfrm>
          <a:prstGeom prst="rect">
            <a:avLst/>
          </a:prstGeom>
        </p:spPr>
      </p:pic>
      <p:pic>
        <p:nvPicPr>
          <p:cNvPr id="13" name="Picture 12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F6F750D1-3208-D976-55E3-F0D407F92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0" y="4319868"/>
            <a:ext cx="2207558" cy="2207558"/>
          </a:xfrm>
          <a:prstGeom prst="rect">
            <a:avLst/>
          </a:prstGeom>
        </p:spPr>
      </p:pic>
      <p:pic>
        <p:nvPicPr>
          <p:cNvPr id="14" name="Picture 13" descr="A tablet with a screen on&#10;&#10;AI-generated content may be incorrect.">
            <a:extLst>
              <a:ext uri="{FF2B5EF4-FFF2-40B4-BE49-F238E27FC236}">
                <a16:creationId xmlns:a16="http://schemas.microsoft.com/office/drawing/2014/main" id="{44EEEB59-CC0D-1F33-7408-66F179E11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9708" y="4281486"/>
            <a:ext cx="1936378" cy="221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22285"/>
      </p:ext>
    </p:extLst>
  </p:cSld>
  <p:clrMapOvr>
    <a:masterClrMapping/>
  </p:clrMapOvr>
</p:sld>
</file>

<file path=ppt/theme/theme1.xml><?xml version="1.0" encoding="utf-8"?>
<a:theme xmlns:a="http://schemas.openxmlformats.org/drawingml/2006/main" name="JuxtaposeVTI">
  <a:themeElements>
    <a:clrScheme name="JuxtaposeVTI">
      <a:dk1>
        <a:sysClr val="windowText" lastClr="000000"/>
      </a:dk1>
      <a:lt1>
        <a:sysClr val="window" lastClr="FFFFFF"/>
      </a:lt1>
      <a:dk2>
        <a:srgbClr val="3F3F3F"/>
      </a:dk2>
      <a:lt2>
        <a:srgbClr val="F8F7F5"/>
      </a:lt2>
      <a:accent1>
        <a:srgbClr val="F99700"/>
      </a:accent1>
      <a:accent2>
        <a:srgbClr val="00BAC7"/>
      </a:accent2>
      <a:accent3>
        <a:srgbClr val="FF5C21"/>
      </a:accent3>
      <a:accent4>
        <a:srgbClr val="6F7EFD"/>
      </a:accent4>
      <a:accent5>
        <a:srgbClr val="ACACAC"/>
      </a:accent5>
      <a:accent6>
        <a:srgbClr val="737373"/>
      </a:accent6>
      <a:hlink>
        <a:srgbClr val="0099FF"/>
      </a:hlink>
      <a:folHlink>
        <a:srgbClr val="868686"/>
      </a:folHlink>
    </a:clrScheme>
    <a:fontScheme name="JuxtaposeVTI">
      <a:majorFont>
        <a:latin typeface="Franklin Gothic Demi Cond" panose="020B0706030402020204"/>
        <a:ea typeface=""/>
        <a:cs typeface=""/>
      </a:majorFont>
      <a:minorFont>
        <a:latin typeface="Franklin Gothic Medium" panose="020B0603020102020204"/>
        <a:ea typeface=""/>
        <a:cs typeface=""/>
      </a:minorFont>
    </a:fontScheme>
    <a:fmtScheme name="Juxtapose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xtaposeVTI" id="{B0236716-CA63-41C1-B6AD-997AE15F064B}" vid="{0E0AE8FC-D493-434E-BDCC-ED5FFB2DAEE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JuxtaposeVTI</vt:lpstr>
      <vt:lpstr>6-Axis Robotic Arm</vt:lpstr>
      <vt:lpstr>PowerPoint Presentation</vt:lpstr>
      <vt:lpstr>PowerPoint Presentation</vt:lpstr>
      <vt:lpstr>Project Overview</vt:lpstr>
      <vt:lpstr>Project Description / Objectives </vt:lpstr>
      <vt:lpstr>Similar Products  </vt:lpstr>
      <vt:lpstr>Software Alternatives  </vt:lpstr>
      <vt:lpstr>Post/Get Commands (Servo Testing)</vt:lpstr>
      <vt:lpstr>Teach Pendent Alternatives  </vt:lpstr>
      <vt:lpstr>Mechanical Alternatives  </vt:lpstr>
      <vt:lpstr>Block Diagram</vt:lpstr>
      <vt:lpstr>Project Timeline </vt:lpstr>
      <vt:lpstr>End of semester 1 target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Capstone Project</dc:title>
  <dc:creator/>
  <cp:lastModifiedBy>Abdullah Aboutaha</cp:lastModifiedBy>
  <cp:revision>233</cp:revision>
  <dcterms:created xsi:type="dcterms:W3CDTF">2026-01-13T16:12:47Z</dcterms:created>
  <dcterms:modified xsi:type="dcterms:W3CDTF">2026-03-03T14:34:07Z</dcterms:modified>
</cp:coreProperties>
</file>